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7" r:id="rId3"/>
    <p:sldId id="258" r:id="rId4"/>
    <p:sldId id="259" r:id="rId5"/>
    <p:sldId id="260" r:id="rId6"/>
    <p:sldId id="262" r:id="rId7"/>
    <p:sldId id="263"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3700D"/>
    <a:srgbClr val="96640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66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FA3D597-D0B0-444A-9F0E-FD99E19986CB}" type="datetimeFigureOut">
              <a:rPr kumimoji="1" lang="ja-JP" altLang="en-US" smtClean="0"/>
              <a:pPr/>
              <a:t>2012/11/18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708408-D94B-41EB-AC80-91EFECBBEA9E}"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FA3D597-D0B0-444A-9F0E-FD99E19986CB}" type="datetimeFigureOut">
              <a:rPr kumimoji="1" lang="ja-JP" altLang="en-US" smtClean="0"/>
              <a:pPr/>
              <a:t>2012/11/18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708408-D94B-41EB-AC80-91EFECBBEA9E}"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FA3D597-D0B0-444A-9F0E-FD99E19986CB}" type="datetimeFigureOut">
              <a:rPr kumimoji="1" lang="ja-JP" altLang="en-US" smtClean="0"/>
              <a:pPr/>
              <a:t>2012/11/18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708408-D94B-41EB-AC80-91EFECBBEA9E}"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FA3D597-D0B0-444A-9F0E-FD99E19986CB}" type="datetimeFigureOut">
              <a:rPr kumimoji="1" lang="ja-JP" altLang="en-US" smtClean="0"/>
              <a:pPr/>
              <a:t>2012/11/18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708408-D94B-41EB-AC80-91EFECBBEA9E}"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FA3D597-D0B0-444A-9F0E-FD99E19986CB}" type="datetimeFigureOut">
              <a:rPr kumimoji="1" lang="ja-JP" altLang="en-US" smtClean="0"/>
              <a:pPr/>
              <a:t>2012/11/18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7708408-D94B-41EB-AC80-91EFECBBEA9E}"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FA3D597-D0B0-444A-9F0E-FD99E19986CB}" type="datetimeFigureOut">
              <a:rPr kumimoji="1" lang="ja-JP" altLang="en-US" smtClean="0"/>
              <a:pPr/>
              <a:t>2012/11/18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708408-D94B-41EB-AC80-91EFECBBEA9E}"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FA3D597-D0B0-444A-9F0E-FD99E19986CB}" type="datetimeFigureOut">
              <a:rPr kumimoji="1" lang="ja-JP" altLang="en-US" smtClean="0"/>
              <a:pPr/>
              <a:t>2012/11/18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7708408-D94B-41EB-AC80-91EFECBBEA9E}"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FA3D597-D0B0-444A-9F0E-FD99E19986CB}" type="datetimeFigureOut">
              <a:rPr kumimoji="1" lang="ja-JP" altLang="en-US" smtClean="0"/>
              <a:pPr/>
              <a:t>2012/11/18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7708408-D94B-41EB-AC80-91EFECBBEA9E}"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FA3D597-D0B0-444A-9F0E-FD99E19986CB}" type="datetimeFigureOut">
              <a:rPr kumimoji="1" lang="ja-JP" altLang="en-US" smtClean="0"/>
              <a:pPr/>
              <a:t>2012/11/18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7708408-D94B-41EB-AC80-91EFECBBEA9E}"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FA3D597-D0B0-444A-9F0E-FD99E19986CB}" type="datetimeFigureOut">
              <a:rPr kumimoji="1" lang="ja-JP" altLang="en-US" smtClean="0"/>
              <a:pPr/>
              <a:t>2012/11/18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708408-D94B-41EB-AC80-91EFECBBEA9E}"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FA3D597-D0B0-444A-9F0E-FD99E19986CB}" type="datetimeFigureOut">
              <a:rPr kumimoji="1" lang="ja-JP" altLang="en-US" smtClean="0"/>
              <a:pPr/>
              <a:t>2012/11/18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7708408-D94B-41EB-AC80-91EFECBBEA9E}"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3D597-D0B0-444A-9F0E-FD99E19986CB}" type="datetimeFigureOut">
              <a:rPr kumimoji="1" lang="ja-JP" altLang="en-US" smtClean="0"/>
              <a:pPr/>
              <a:t>2012/11/18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708408-D94B-41EB-AC80-91EFECBBEA9E}"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img_297285_940594_0[1].jpg"/>
          <p:cNvPicPr>
            <a:picLocks noChangeAspect="1"/>
          </p:cNvPicPr>
          <p:nvPr/>
        </p:nvPicPr>
        <p:blipFill>
          <a:blip r:embed="rId2" cstate="print"/>
          <a:stretch>
            <a:fillRect/>
          </a:stretch>
        </p:blipFill>
        <p:spPr>
          <a:xfrm>
            <a:off x="323528" y="1196752"/>
            <a:ext cx="8664612" cy="5400600"/>
          </a:xfrm>
          <a:prstGeom prst="rect">
            <a:avLst/>
          </a:prstGeom>
          <a:effectLst>
            <a:softEdge rad="635000"/>
          </a:effectLst>
        </p:spPr>
      </p:pic>
      <p:sp>
        <p:nvSpPr>
          <p:cNvPr id="2" name="タイトル 1"/>
          <p:cNvSpPr>
            <a:spLocks noGrp="1"/>
          </p:cNvSpPr>
          <p:nvPr>
            <p:ph type="title"/>
          </p:nvPr>
        </p:nvSpPr>
        <p:spPr/>
        <p:txBody>
          <a:bodyPr>
            <a:normAutofit/>
          </a:bodyPr>
          <a:lstStyle/>
          <a:p>
            <a:r>
              <a:rPr kumimoji="1" lang="ja-JP" altLang="en-US" sz="4800" b="1" u="sng" dirty="0" smtClean="0">
                <a:solidFill>
                  <a:srgbClr val="00B050"/>
                </a:solidFill>
              </a:rPr>
              <a:t>（プーさ</a:t>
            </a:r>
            <a:r>
              <a:rPr kumimoji="1" lang="ja-JP" altLang="en-US" sz="4800" b="1" u="sng" smtClean="0">
                <a:solidFill>
                  <a:srgbClr val="00B050"/>
                </a:solidFill>
              </a:rPr>
              <a:t>ん</a:t>
            </a:r>
            <a:r>
              <a:rPr kumimoji="1" lang="ja-JP" altLang="en-US" sz="4800" b="1" u="sng" smtClean="0">
                <a:solidFill>
                  <a:srgbClr val="00B050"/>
                </a:solidFill>
              </a:rPr>
              <a:t>の</a:t>
            </a:r>
            <a:r>
              <a:rPr lang="ja-JP" altLang="en-US" sz="4800" b="1" u="sng" smtClean="0">
                <a:solidFill>
                  <a:srgbClr val="00B050"/>
                </a:solidFill>
              </a:rPr>
              <a:t>森</a:t>
            </a:r>
            <a:r>
              <a:rPr lang="ja-JP" altLang="en-US" sz="4800" b="1" u="sng" smtClean="0">
                <a:solidFill>
                  <a:srgbClr val="00B050"/>
                </a:solidFill>
              </a:rPr>
              <a:t>）</a:t>
            </a:r>
            <a:r>
              <a:rPr kumimoji="1" lang="ja-JP" altLang="en-US" sz="4800" b="1" u="sng" dirty="0" smtClean="0">
                <a:solidFill>
                  <a:srgbClr val="00B050"/>
                </a:solidFill>
              </a:rPr>
              <a:t>森</a:t>
            </a:r>
            <a:r>
              <a:rPr lang="ja-JP" altLang="en-US" sz="4800" b="1" u="sng" dirty="0" smtClean="0">
                <a:solidFill>
                  <a:srgbClr val="00B050"/>
                </a:solidFill>
              </a:rPr>
              <a:t>林</a:t>
            </a:r>
            <a:r>
              <a:rPr kumimoji="1" lang="ja-JP" altLang="en-US" sz="4800" b="1" u="sng" dirty="0" smtClean="0">
                <a:solidFill>
                  <a:srgbClr val="00B050"/>
                </a:solidFill>
              </a:rPr>
              <a:t>計画　</a:t>
            </a:r>
            <a:endParaRPr kumimoji="1" lang="ja-JP" altLang="en-US" sz="4800" b="1" u="sng" dirty="0">
              <a:solidFill>
                <a:srgbClr val="00B05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0"/>
            <a:ext cx="8229600" cy="1052736"/>
          </a:xfrm>
        </p:spPr>
        <p:txBody>
          <a:bodyPr>
            <a:normAutofit/>
          </a:bodyPr>
          <a:lstStyle/>
          <a:p>
            <a:r>
              <a:rPr kumimoji="1" lang="ja-JP" altLang="en-US" sz="4800" u="sng" dirty="0" smtClean="0">
                <a:solidFill>
                  <a:schemeClr val="tx1">
                    <a:lumMod val="85000"/>
                    <a:lumOff val="15000"/>
                  </a:schemeClr>
                </a:solidFill>
              </a:rPr>
              <a:t>野生生物の保護地区</a:t>
            </a:r>
            <a:endParaRPr kumimoji="1" lang="ja-JP" altLang="en-US" sz="4800" u="sng" dirty="0">
              <a:solidFill>
                <a:schemeClr val="tx1">
                  <a:lumMod val="85000"/>
                  <a:lumOff val="15000"/>
                </a:schemeClr>
              </a:solidFill>
            </a:endParaRPr>
          </a:p>
        </p:txBody>
      </p:sp>
      <p:sp>
        <p:nvSpPr>
          <p:cNvPr id="5" name="テキスト ボックス 4"/>
          <p:cNvSpPr txBox="1"/>
          <p:nvPr/>
        </p:nvSpPr>
        <p:spPr>
          <a:xfrm>
            <a:off x="1115616" y="1268760"/>
            <a:ext cx="7056784" cy="1569660"/>
          </a:xfrm>
          <a:prstGeom prst="rect">
            <a:avLst/>
          </a:prstGeom>
          <a:noFill/>
        </p:spPr>
        <p:txBody>
          <a:bodyPr wrap="square" rtlCol="0">
            <a:spAutoFit/>
          </a:bodyPr>
          <a:lstStyle/>
          <a:p>
            <a:r>
              <a:rPr kumimoji="1" lang="ja-JP" altLang="en-US" sz="3200" dirty="0" smtClean="0"/>
              <a:t>保護地区の目的は、野生生物および植物が人間の関与なしで存在できるようにすることです。</a:t>
            </a:r>
            <a:endParaRPr kumimoji="1" lang="ja-JP" altLang="en-US" sz="3200" dirty="0"/>
          </a:p>
        </p:txBody>
      </p:sp>
      <p:graphicFrame>
        <p:nvGraphicFramePr>
          <p:cNvPr id="7" name="表 6"/>
          <p:cNvGraphicFramePr>
            <a:graphicFrameLocks noGrp="1"/>
          </p:cNvGraphicFramePr>
          <p:nvPr/>
        </p:nvGraphicFramePr>
        <p:xfrm>
          <a:off x="323528" y="2780927"/>
          <a:ext cx="8568952" cy="3888434"/>
        </p:xfrm>
        <a:graphic>
          <a:graphicData uri="http://schemas.openxmlformats.org/drawingml/2006/table">
            <a:tbl>
              <a:tblPr/>
              <a:tblGrid>
                <a:gridCol w="4122361"/>
                <a:gridCol w="4446591"/>
              </a:tblGrid>
              <a:tr h="458805">
                <a:tc>
                  <a:txBody>
                    <a:bodyPr/>
                    <a:lstStyle/>
                    <a:p>
                      <a:pPr algn="l" fontAlgn="ctr"/>
                      <a:r>
                        <a:rPr lang="ja-JP" altLang="en-US" sz="2400" b="1" i="0" u="none" strike="noStrike" dirty="0">
                          <a:solidFill>
                            <a:srgbClr val="FFFFFF"/>
                          </a:solidFill>
                          <a:latin typeface="ＭＳ Ｐゴシック"/>
                        </a:rPr>
                        <a:t>ビジター人数</a:t>
                      </a:r>
                    </a:p>
                  </a:txBody>
                  <a:tcPr marL="9525" marR="9525" marT="9525"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000000"/>
                    </a:solidFill>
                  </a:tcPr>
                </a:tc>
                <a:tc>
                  <a:txBody>
                    <a:bodyPr/>
                    <a:lstStyle/>
                    <a:p>
                      <a:pPr algn="l" fontAlgn="ctr"/>
                      <a:r>
                        <a:rPr lang="ja-JP" altLang="en-US" sz="2400" b="0" i="0" u="none" strike="noStrike">
                          <a:solidFill>
                            <a:srgbClr val="000000"/>
                          </a:solidFill>
                          <a:latin typeface="ＭＳ Ｐゴシック"/>
                        </a:rPr>
                        <a:t>１エーカーあたり年間５人</a:t>
                      </a:r>
                    </a:p>
                  </a:txBody>
                  <a:tcPr marL="9525" marR="9525" marT="9525" marB="0" anchor="ctr">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A5A5A5"/>
                    </a:solidFill>
                  </a:tcPr>
                </a:tc>
              </a:tr>
              <a:tr h="456270">
                <a:tc>
                  <a:txBody>
                    <a:bodyPr/>
                    <a:lstStyle/>
                    <a:p>
                      <a:pPr algn="l" fontAlgn="ctr"/>
                      <a:r>
                        <a:rPr lang="ja-JP" altLang="en-US" sz="2400" b="1" i="0" u="none" strike="noStrike" dirty="0" smtClean="0">
                          <a:solidFill>
                            <a:srgbClr val="FFFFFF"/>
                          </a:solidFill>
                          <a:latin typeface="ＭＳ Ｐゴシック"/>
                        </a:rPr>
                        <a:t>伐採される木々</a:t>
                      </a:r>
                      <a:r>
                        <a:rPr lang="ja-JP" altLang="en-US" sz="2400" b="1" i="0" u="none" strike="noStrike" dirty="0">
                          <a:solidFill>
                            <a:srgbClr val="FFFFFF"/>
                          </a:solidFill>
                          <a:latin typeface="ＭＳ Ｐゴシック"/>
                        </a:rPr>
                        <a:t>の本数</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l" fontAlgn="ctr"/>
                      <a:r>
                        <a:rPr lang="ja-JP" altLang="en-US" sz="2400" b="0" i="0" u="none" strike="noStrike">
                          <a:solidFill>
                            <a:srgbClr val="000000"/>
                          </a:solidFill>
                          <a:latin typeface="ＭＳ Ｐゴシック"/>
                        </a:rPr>
                        <a:t>変化なし</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8D8D8"/>
                    </a:solidFill>
                  </a:tcPr>
                </a:tc>
              </a:tr>
              <a:tr h="1140674">
                <a:tc>
                  <a:txBody>
                    <a:bodyPr/>
                    <a:lstStyle/>
                    <a:p>
                      <a:pPr algn="l" fontAlgn="ctr"/>
                      <a:r>
                        <a:rPr lang="ja-JP" altLang="en-US" sz="2400" b="1" i="0" u="none" strike="noStrike">
                          <a:solidFill>
                            <a:srgbClr val="FFFFFF"/>
                          </a:solidFill>
                          <a:latin typeface="ＭＳ Ｐゴシック"/>
                        </a:rPr>
                        <a:t>野生生物の生息数</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l" fontAlgn="ctr"/>
                      <a:r>
                        <a:rPr lang="ja-JP" altLang="en-US" sz="2400" b="0" i="0" u="none" strike="noStrike">
                          <a:solidFill>
                            <a:srgbClr val="000000"/>
                          </a:solidFill>
                          <a:latin typeface="ＭＳ Ｐゴシック"/>
                        </a:rPr>
                        <a:t>フクロウ</a:t>
                      </a:r>
                      <a:r>
                        <a:rPr lang="en-US" altLang="ja-JP" sz="2400" b="0" i="0" u="none" strike="noStrike">
                          <a:solidFill>
                            <a:srgbClr val="000000"/>
                          </a:solidFill>
                          <a:latin typeface="ＭＳ Ｐゴシック"/>
                        </a:rPr>
                        <a:t>,</a:t>
                      </a:r>
                      <a:r>
                        <a:rPr lang="ja-JP" altLang="en-US" sz="2400" b="0" i="0" u="none" strike="noStrike">
                          <a:solidFill>
                            <a:srgbClr val="000000"/>
                          </a:solidFill>
                          <a:latin typeface="ＭＳ Ｐゴシック"/>
                        </a:rPr>
                        <a:t>ネズミ</a:t>
                      </a:r>
                      <a:r>
                        <a:rPr lang="en-US" altLang="ja-JP" sz="2400" b="0" i="0" u="none" strike="noStrike">
                          <a:solidFill>
                            <a:srgbClr val="000000"/>
                          </a:solidFill>
                          <a:latin typeface="ＭＳ Ｐゴシック"/>
                        </a:rPr>
                        <a:t>,</a:t>
                      </a:r>
                      <a:r>
                        <a:rPr lang="ja-JP" altLang="en-US" sz="2400" b="0" i="0" u="none" strike="noStrike">
                          <a:solidFill>
                            <a:srgbClr val="000000"/>
                          </a:solidFill>
                          <a:latin typeface="ＭＳ Ｐゴシック"/>
                        </a:rPr>
                        <a:t>サラマンダーの生息数に変化なし</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A5A5A5"/>
                    </a:solidFill>
                  </a:tcPr>
                </a:tc>
              </a:tr>
              <a:tr h="458805">
                <a:tc>
                  <a:txBody>
                    <a:bodyPr/>
                    <a:lstStyle/>
                    <a:p>
                      <a:pPr algn="l" fontAlgn="ctr"/>
                      <a:r>
                        <a:rPr lang="ja-JP" altLang="en-US" sz="2400" b="1" i="0" u="none" strike="noStrike">
                          <a:solidFill>
                            <a:srgbClr val="FFFFFF"/>
                          </a:solidFill>
                          <a:latin typeface="ＭＳ Ｐゴシック"/>
                        </a:rPr>
                        <a:t>収入①　</a:t>
                      </a:r>
                      <a:r>
                        <a:rPr lang="en-US" altLang="ja-JP" sz="2400" b="1" i="0" u="none" strike="noStrike">
                          <a:solidFill>
                            <a:srgbClr val="FFFFFF"/>
                          </a:solidFill>
                          <a:latin typeface="ＭＳ Ｐゴシック"/>
                        </a:rPr>
                        <a:t>(</a:t>
                      </a:r>
                      <a:r>
                        <a:rPr lang="ja-JP" altLang="en-US" sz="2400" b="1" i="0" u="none" strike="noStrike">
                          <a:solidFill>
                            <a:srgbClr val="FFFFFF"/>
                          </a:solidFill>
                          <a:latin typeface="ＭＳ Ｐゴシック"/>
                        </a:rPr>
                        <a:t>利用料金</a:t>
                      </a:r>
                      <a:r>
                        <a:rPr lang="en-US" altLang="ja-JP" sz="24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l" fontAlgn="ctr"/>
                      <a:r>
                        <a:rPr lang="ja-JP" altLang="en-US" sz="2400" b="0" i="0" u="none" strike="noStrike">
                          <a:solidFill>
                            <a:srgbClr val="000000"/>
                          </a:solidFill>
                          <a:latin typeface="ＭＳ Ｐゴシック"/>
                        </a:rPr>
                        <a:t>ビジターの入域料　</a:t>
                      </a:r>
                      <a:r>
                        <a:rPr lang="en-US" altLang="ja-JP" sz="2400" b="0" i="0" u="none" strike="noStrike">
                          <a:solidFill>
                            <a:srgbClr val="000000"/>
                          </a:solidFill>
                          <a:latin typeface="ＭＳ Ｐゴシック"/>
                        </a:rPr>
                        <a:t>1</a:t>
                      </a:r>
                      <a:r>
                        <a:rPr lang="ja-JP" altLang="en-US" sz="2400" b="0" i="0" u="none" strike="noStrike">
                          <a:solidFill>
                            <a:srgbClr val="000000"/>
                          </a:solidFill>
                          <a:latin typeface="ＭＳ Ｐゴシック"/>
                        </a:rPr>
                        <a:t>人あたり</a:t>
                      </a:r>
                      <a:r>
                        <a:rPr lang="en-US" altLang="ja-JP" sz="2400" b="0" i="0" u="none" strike="noStrike">
                          <a:solidFill>
                            <a:srgbClr val="000000"/>
                          </a:solidFill>
                          <a:latin typeface="ＭＳ Ｐゴシック"/>
                        </a:rPr>
                        <a:t>$2.5</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8D8D8"/>
                    </a:solidFill>
                  </a:tcPr>
                </a:tc>
              </a:tr>
              <a:tr h="458805">
                <a:tc>
                  <a:txBody>
                    <a:bodyPr/>
                    <a:lstStyle/>
                    <a:p>
                      <a:pPr algn="l" fontAlgn="ctr"/>
                      <a:r>
                        <a:rPr lang="zh-TW" altLang="en-US" sz="2400" b="1" i="0" u="none" strike="noStrike">
                          <a:solidFill>
                            <a:srgbClr val="FFFFFF"/>
                          </a:solidFill>
                          <a:latin typeface="ＭＳ Ｐゴシック"/>
                        </a:rPr>
                        <a:t>収入②　</a:t>
                      </a:r>
                      <a:r>
                        <a:rPr lang="en-US" altLang="zh-TW" sz="2400" b="1" i="0" u="none" strike="noStrike">
                          <a:solidFill>
                            <a:srgbClr val="FFFFFF"/>
                          </a:solidFill>
                          <a:latin typeface="ＭＳ Ｐゴシック"/>
                        </a:rPr>
                        <a:t>(</a:t>
                      </a:r>
                      <a:r>
                        <a:rPr lang="zh-TW" altLang="en-US" sz="2400" b="1" i="0" u="none" strike="noStrike">
                          <a:solidFill>
                            <a:srgbClr val="FFFFFF"/>
                          </a:solidFill>
                          <a:latin typeface="ＭＳ Ｐゴシック"/>
                        </a:rPr>
                        <a:t>木材販売収益</a:t>
                      </a:r>
                      <a:r>
                        <a:rPr lang="en-US" altLang="zh-TW" sz="24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l" fontAlgn="ctr"/>
                      <a:r>
                        <a:rPr lang="en-US" altLang="ja-JP" sz="2400" b="0" i="0" u="none" strike="noStrike">
                          <a:solidFill>
                            <a:srgbClr val="000000"/>
                          </a:solidFill>
                          <a:latin typeface="ＭＳ Ｐゴシック"/>
                        </a:rPr>
                        <a:t>1</a:t>
                      </a:r>
                      <a:r>
                        <a:rPr lang="ja-JP" altLang="en-US" sz="2400" b="0" i="0" u="none" strike="noStrike">
                          <a:solidFill>
                            <a:srgbClr val="000000"/>
                          </a:solidFill>
                          <a:latin typeface="ＭＳ Ｐゴシック"/>
                        </a:rPr>
                        <a:t>本あたり</a:t>
                      </a:r>
                      <a:r>
                        <a:rPr lang="en-US" altLang="ja-JP" sz="2400" b="0" i="0" u="none" strike="noStrike">
                          <a:solidFill>
                            <a:srgbClr val="000000"/>
                          </a:solidFill>
                          <a:latin typeface="ＭＳ Ｐゴシック"/>
                        </a:rPr>
                        <a:t>$50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A5A5A5"/>
                    </a:solidFill>
                  </a:tcPr>
                </a:tc>
              </a:tr>
              <a:tr h="458805">
                <a:tc>
                  <a:txBody>
                    <a:bodyPr/>
                    <a:lstStyle/>
                    <a:p>
                      <a:pPr algn="l" fontAlgn="ctr"/>
                      <a:r>
                        <a:rPr lang="zh-TW" altLang="en-US" sz="2400" b="1" i="0" u="none" strike="noStrike">
                          <a:solidFill>
                            <a:srgbClr val="FFFFFF"/>
                          </a:solidFill>
                          <a:latin typeface="ＭＳ Ｐゴシック"/>
                        </a:rPr>
                        <a:t>支出①　</a:t>
                      </a:r>
                      <a:r>
                        <a:rPr lang="en-US" altLang="zh-TW" sz="2400" b="1" i="0" u="none" strike="noStrike">
                          <a:solidFill>
                            <a:srgbClr val="FFFFFF"/>
                          </a:solidFill>
                          <a:latin typeface="ＭＳ Ｐゴシック"/>
                        </a:rPr>
                        <a:t>(</a:t>
                      </a:r>
                      <a:r>
                        <a:rPr lang="zh-TW" altLang="en-US" sz="2400" b="1" i="0" u="none" strike="noStrike">
                          <a:solidFill>
                            <a:srgbClr val="FFFFFF"/>
                          </a:solidFill>
                          <a:latin typeface="ＭＳ Ｐゴシック"/>
                        </a:rPr>
                        <a:t>年間管理費</a:t>
                      </a:r>
                      <a:r>
                        <a:rPr lang="en-US" altLang="zh-TW" sz="24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0000"/>
                    </a:solidFill>
                  </a:tcPr>
                </a:tc>
                <a:tc>
                  <a:txBody>
                    <a:bodyPr/>
                    <a:lstStyle/>
                    <a:p>
                      <a:pPr algn="l" fontAlgn="ctr"/>
                      <a:r>
                        <a:rPr lang="en-US" altLang="ja-JP" sz="2400" b="0" i="0" u="none" strike="noStrike">
                          <a:solidFill>
                            <a:srgbClr val="000000"/>
                          </a:solidFill>
                          <a:latin typeface="ＭＳ Ｐゴシック"/>
                        </a:rPr>
                        <a:t>1</a:t>
                      </a:r>
                      <a:r>
                        <a:rPr lang="ja-JP" altLang="en-US" sz="2400" b="0" i="0" u="none" strike="noStrike">
                          <a:solidFill>
                            <a:srgbClr val="000000"/>
                          </a:solidFill>
                          <a:latin typeface="ＭＳ Ｐゴシック"/>
                        </a:rPr>
                        <a:t>エーカーあたり</a:t>
                      </a:r>
                      <a:r>
                        <a:rPr lang="en-US" altLang="ja-JP" sz="2400" b="0" i="0" u="none" strike="noStrike">
                          <a:solidFill>
                            <a:srgbClr val="000000"/>
                          </a:solidFill>
                          <a:latin typeface="ＭＳ Ｐゴシック"/>
                        </a:rPr>
                        <a:t>$2.5</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8D8D8"/>
                    </a:solidFill>
                  </a:tcPr>
                </a:tc>
              </a:tr>
              <a:tr h="456270">
                <a:tc>
                  <a:txBody>
                    <a:bodyPr/>
                    <a:lstStyle/>
                    <a:p>
                      <a:pPr algn="l" fontAlgn="ctr"/>
                      <a:r>
                        <a:rPr lang="zh-TW" altLang="en-US" sz="2400" b="1" i="0" u="none" strike="noStrike" dirty="0">
                          <a:solidFill>
                            <a:srgbClr val="FFFFFF"/>
                          </a:solidFill>
                          <a:latin typeface="ＭＳ Ｐゴシック"/>
                        </a:rPr>
                        <a:t>支出②　</a:t>
                      </a:r>
                      <a:r>
                        <a:rPr lang="en-US" altLang="zh-TW" sz="2400" b="1" i="0" u="none" strike="noStrike" dirty="0">
                          <a:solidFill>
                            <a:srgbClr val="FFFFFF"/>
                          </a:solidFill>
                          <a:latin typeface="ＭＳ Ｐゴシック"/>
                        </a:rPr>
                        <a:t>(</a:t>
                      </a:r>
                      <a:r>
                        <a:rPr lang="zh-TW" altLang="en-US" sz="2400" b="1" i="0" u="none" strike="noStrike" dirty="0">
                          <a:solidFill>
                            <a:srgbClr val="FFFFFF"/>
                          </a:solidFill>
                          <a:latin typeface="ＭＳ Ｐゴシック"/>
                        </a:rPr>
                        <a:t>建設費</a:t>
                      </a:r>
                      <a:r>
                        <a:rPr lang="en-US" altLang="zh-TW" sz="2400" b="1" i="0" u="none" strike="noStrike" dirty="0">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000000"/>
                    </a:solidFill>
                  </a:tcPr>
                </a:tc>
                <a:tc>
                  <a:txBody>
                    <a:bodyPr/>
                    <a:lstStyle/>
                    <a:p>
                      <a:pPr algn="l" fontAlgn="ctr"/>
                      <a:r>
                        <a:rPr lang="ja-JP" altLang="en-US" sz="2400" b="0" i="0" u="none" strike="noStrike" dirty="0">
                          <a:solidFill>
                            <a:srgbClr val="000000"/>
                          </a:solidFill>
                          <a:latin typeface="ＭＳ Ｐゴシック"/>
                        </a:rPr>
                        <a:t>　</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80808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88640"/>
            <a:ext cx="8229600" cy="792088"/>
          </a:xfrm>
        </p:spPr>
        <p:txBody>
          <a:bodyPr>
            <a:normAutofit fontScale="90000"/>
          </a:bodyPr>
          <a:lstStyle/>
          <a:p>
            <a:r>
              <a:rPr kumimoji="1" lang="ja-JP" altLang="en-US" sz="4800" u="sng" dirty="0" smtClean="0">
                <a:solidFill>
                  <a:srgbClr val="93700D"/>
                </a:solidFill>
              </a:rPr>
              <a:t>トレイル</a:t>
            </a:r>
            <a:endParaRPr kumimoji="1" lang="ja-JP" altLang="en-US" u="sng" dirty="0">
              <a:solidFill>
                <a:srgbClr val="93700D"/>
              </a:solidFill>
            </a:endParaRPr>
          </a:p>
        </p:txBody>
      </p:sp>
      <p:sp>
        <p:nvSpPr>
          <p:cNvPr id="3" name="テキスト ボックス 2"/>
          <p:cNvSpPr txBox="1"/>
          <p:nvPr/>
        </p:nvSpPr>
        <p:spPr>
          <a:xfrm>
            <a:off x="467544" y="980728"/>
            <a:ext cx="8064896" cy="1569660"/>
          </a:xfrm>
          <a:prstGeom prst="rect">
            <a:avLst/>
          </a:prstGeom>
          <a:noFill/>
        </p:spPr>
        <p:txBody>
          <a:bodyPr wrap="square" rtlCol="0">
            <a:spAutoFit/>
          </a:bodyPr>
          <a:lstStyle/>
          <a:p>
            <a:r>
              <a:rPr kumimoji="1" lang="ja-JP" altLang="en-US" sz="3200" dirty="0" smtClean="0"/>
              <a:t>ウォーキングから、サイクリスト、車椅子の人を含むファミリーなど、あらゆるビジターが森林を楽しめます。</a:t>
            </a:r>
            <a:endParaRPr kumimoji="1" lang="ja-JP" altLang="en-US" sz="3200" dirty="0"/>
          </a:p>
        </p:txBody>
      </p:sp>
      <p:graphicFrame>
        <p:nvGraphicFramePr>
          <p:cNvPr id="6" name="表 5"/>
          <p:cNvGraphicFramePr>
            <a:graphicFrameLocks noGrp="1"/>
          </p:cNvGraphicFramePr>
          <p:nvPr/>
        </p:nvGraphicFramePr>
        <p:xfrm>
          <a:off x="251520" y="2492896"/>
          <a:ext cx="8640960" cy="4176462"/>
        </p:xfrm>
        <a:graphic>
          <a:graphicData uri="http://schemas.openxmlformats.org/drawingml/2006/table">
            <a:tbl>
              <a:tblPr/>
              <a:tblGrid>
                <a:gridCol w="4543954"/>
                <a:gridCol w="4097006"/>
              </a:tblGrid>
              <a:tr h="466054">
                <a:tc>
                  <a:txBody>
                    <a:bodyPr/>
                    <a:lstStyle/>
                    <a:p>
                      <a:pPr algn="l" fontAlgn="ctr"/>
                      <a:r>
                        <a:rPr lang="ja-JP" altLang="en-US" sz="2000" b="1" i="0" u="none" strike="noStrike" dirty="0">
                          <a:solidFill>
                            <a:srgbClr val="FFFFFF"/>
                          </a:solidFill>
                          <a:latin typeface="ＭＳ Ｐゴシック"/>
                        </a:rPr>
                        <a:t>ビジター人数</a:t>
                      </a:r>
                    </a:p>
                  </a:txBody>
                  <a:tcPr marL="9525" marR="9525" marT="9525"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CC9900"/>
                    </a:solidFill>
                  </a:tcPr>
                </a:tc>
                <a:tc>
                  <a:txBody>
                    <a:bodyPr/>
                    <a:lstStyle/>
                    <a:p>
                      <a:pPr algn="l" fontAlgn="ctr"/>
                      <a:r>
                        <a:rPr lang="ja-JP" altLang="en-US" sz="2000" b="0" i="0" u="none" strike="noStrike">
                          <a:solidFill>
                            <a:srgbClr val="000000"/>
                          </a:solidFill>
                          <a:latin typeface="ＭＳ Ｐゴシック"/>
                        </a:rPr>
                        <a:t>１エーカーあたり年間</a:t>
                      </a:r>
                      <a:r>
                        <a:rPr lang="en-US" altLang="ja-JP" sz="2000" b="0" i="0" u="none" strike="noStrike">
                          <a:solidFill>
                            <a:srgbClr val="000000"/>
                          </a:solidFill>
                          <a:latin typeface="ＭＳ Ｐゴシック"/>
                        </a:rPr>
                        <a:t>25</a:t>
                      </a:r>
                      <a:r>
                        <a:rPr lang="ja-JP" altLang="en-US" sz="2000" b="0" i="0" u="none" strike="noStrike">
                          <a:solidFill>
                            <a:srgbClr val="000000"/>
                          </a:solidFill>
                          <a:latin typeface="ＭＳ Ｐゴシック"/>
                        </a:rPr>
                        <a:t>人</a:t>
                      </a:r>
                    </a:p>
                  </a:txBody>
                  <a:tcPr marL="9525" marR="9525" marT="9525" marB="0" anchor="ctr">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E5D159"/>
                    </a:solidFill>
                  </a:tcPr>
                </a:tc>
              </a:tr>
              <a:tr h="463479">
                <a:tc>
                  <a:txBody>
                    <a:bodyPr/>
                    <a:lstStyle/>
                    <a:p>
                      <a:pPr algn="l" fontAlgn="ctr"/>
                      <a:r>
                        <a:rPr lang="ja-JP" altLang="en-US" sz="2000" b="1" i="0" u="none" strike="noStrike" dirty="0" smtClean="0">
                          <a:solidFill>
                            <a:srgbClr val="FFFFFF"/>
                          </a:solidFill>
                          <a:latin typeface="ＭＳ Ｐゴシック"/>
                        </a:rPr>
                        <a:t>伐採される木々</a:t>
                      </a:r>
                      <a:r>
                        <a:rPr lang="ja-JP" altLang="en-US" sz="2000" b="1" i="0" u="none" strike="noStrike" dirty="0">
                          <a:solidFill>
                            <a:srgbClr val="FFFFFF"/>
                          </a:solidFill>
                          <a:latin typeface="ＭＳ Ｐゴシック"/>
                        </a:rPr>
                        <a:t>の本数</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9900"/>
                    </a:solidFill>
                  </a:tcPr>
                </a:tc>
                <a:tc>
                  <a:txBody>
                    <a:bodyPr/>
                    <a:lstStyle/>
                    <a:p>
                      <a:pPr algn="l" fontAlgn="ctr"/>
                      <a:r>
                        <a:rPr lang="en-US" altLang="ja-JP" sz="2000" b="0" i="0" u="none" strike="noStrike">
                          <a:solidFill>
                            <a:srgbClr val="000000"/>
                          </a:solidFill>
                          <a:latin typeface="ＭＳ Ｐゴシック"/>
                        </a:rPr>
                        <a:t>1</a:t>
                      </a:r>
                      <a:r>
                        <a:rPr lang="ja-JP" altLang="en-US" sz="2000" b="0" i="0" u="none" strike="noStrike">
                          <a:solidFill>
                            <a:srgbClr val="000000"/>
                          </a:solidFill>
                          <a:latin typeface="ＭＳ Ｐゴシック"/>
                        </a:rPr>
                        <a:t>マイルあたり</a:t>
                      </a:r>
                      <a:r>
                        <a:rPr lang="en-US" altLang="ja-JP" sz="2000" b="0" i="0" u="none" strike="noStrike">
                          <a:solidFill>
                            <a:srgbClr val="000000"/>
                          </a:solidFill>
                          <a:latin typeface="ＭＳ Ｐゴシック"/>
                        </a:rPr>
                        <a:t>54</a:t>
                      </a:r>
                      <a:r>
                        <a:rPr lang="ja-JP" altLang="en-US" sz="2000" b="0" i="0" u="none" strike="noStrike">
                          <a:solidFill>
                            <a:srgbClr val="000000"/>
                          </a:solidFill>
                          <a:latin typeface="ＭＳ Ｐゴシック"/>
                        </a:rPr>
                        <a:t>本伐採</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CC"/>
                    </a:solidFill>
                  </a:tcPr>
                </a:tc>
              </a:tr>
              <a:tr h="1158698">
                <a:tc>
                  <a:txBody>
                    <a:bodyPr/>
                    <a:lstStyle/>
                    <a:p>
                      <a:pPr algn="l" fontAlgn="ctr"/>
                      <a:r>
                        <a:rPr lang="ja-JP" altLang="en-US" sz="2000" b="1" i="0" u="none" strike="noStrike">
                          <a:solidFill>
                            <a:srgbClr val="FFFFFF"/>
                          </a:solidFill>
                          <a:latin typeface="ＭＳ Ｐゴシック"/>
                        </a:rPr>
                        <a:t>野生生物の生息数</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9900"/>
                    </a:solidFill>
                  </a:tcPr>
                </a:tc>
                <a:tc>
                  <a:txBody>
                    <a:bodyPr/>
                    <a:lstStyle/>
                    <a:p>
                      <a:pPr algn="l" fontAlgn="ctr"/>
                      <a:r>
                        <a:rPr lang="ja-JP" altLang="en-US" sz="2000" b="0" i="0" u="none" strike="noStrike">
                          <a:solidFill>
                            <a:srgbClr val="000000"/>
                          </a:solidFill>
                          <a:latin typeface="ＭＳ Ｐゴシック"/>
                        </a:rPr>
                        <a:t>フクロウ</a:t>
                      </a:r>
                      <a:r>
                        <a:rPr lang="en-US" altLang="ja-JP" sz="2000" b="0" i="0" u="none" strike="noStrike">
                          <a:solidFill>
                            <a:srgbClr val="000000"/>
                          </a:solidFill>
                          <a:latin typeface="ＭＳ Ｐゴシック"/>
                        </a:rPr>
                        <a:t>(</a:t>
                      </a:r>
                      <a:r>
                        <a:rPr lang="ja-JP" altLang="en-US" sz="2000" b="0" i="0" u="none" strike="noStrike">
                          <a:solidFill>
                            <a:srgbClr val="000000"/>
                          </a:solidFill>
                          <a:latin typeface="ＭＳ Ｐゴシック"/>
                        </a:rPr>
                        <a:t>夜行性で昼に寝るため</a:t>
                      </a:r>
                      <a:r>
                        <a:rPr lang="en-US" altLang="ja-JP" sz="2000" b="0" i="0" u="none" strike="noStrike">
                          <a:solidFill>
                            <a:srgbClr val="000000"/>
                          </a:solidFill>
                          <a:latin typeface="ＭＳ Ｐゴシック"/>
                        </a:rPr>
                        <a:t>)</a:t>
                      </a:r>
                      <a:r>
                        <a:rPr lang="ja-JP" altLang="en-US" sz="2000" b="0" i="0" u="none" strike="noStrike">
                          <a:solidFill>
                            <a:srgbClr val="000000"/>
                          </a:solidFill>
                          <a:latin typeface="ＭＳ Ｐゴシック"/>
                        </a:rPr>
                        <a:t>とサラマンダー</a:t>
                      </a:r>
                      <a:r>
                        <a:rPr lang="en-US" altLang="ja-JP" sz="2000" b="0" i="0" u="none" strike="noStrike">
                          <a:solidFill>
                            <a:srgbClr val="000000"/>
                          </a:solidFill>
                          <a:latin typeface="ＭＳ Ｐゴシック"/>
                        </a:rPr>
                        <a:t>(</a:t>
                      </a:r>
                      <a:r>
                        <a:rPr lang="ja-JP" altLang="en-US" sz="2000" b="0" i="0" u="none" strike="noStrike">
                          <a:solidFill>
                            <a:srgbClr val="000000"/>
                          </a:solidFill>
                          <a:latin typeface="ＭＳ Ｐゴシック"/>
                        </a:rPr>
                        <a:t>水たまりから水溜りの移動が危険になる</a:t>
                      </a:r>
                      <a:r>
                        <a:rPr lang="en-US" altLang="ja-JP" sz="2000" b="0" i="0" u="none" strike="noStrike">
                          <a:solidFill>
                            <a:srgbClr val="000000"/>
                          </a:solidFill>
                          <a:latin typeface="ＭＳ Ｐゴシック"/>
                        </a:rPr>
                        <a:t>)</a:t>
                      </a:r>
                      <a:r>
                        <a:rPr lang="ja-JP" altLang="en-US" sz="2000" b="0" i="0" u="none" strike="noStrike">
                          <a:solidFill>
                            <a:srgbClr val="000000"/>
                          </a:solidFill>
                          <a:latin typeface="ＭＳ Ｐゴシック"/>
                        </a:rPr>
                        <a:t>はいなくなる</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D159"/>
                    </a:solidFill>
                  </a:tcPr>
                </a:tc>
              </a:tr>
              <a:tr h="466054">
                <a:tc>
                  <a:txBody>
                    <a:bodyPr/>
                    <a:lstStyle/>
                    <a:p>
                      <a:pPr algn="l" fontAlgn="ctr"/>
                      <a:r>
                        <a:rPr lang="ja-JP" altLang="en-US" sz="2000" b="1" i="0" u="none" strike="noStrike">
                          <a:solidFill>
                            <a:srgbClr val="FFFFFF"/>
                          </a:solidFill>
                          <a:latin typeface="ＭＳ Ｐゴシック"/>
                        </a:rPr>
                        <a:t>収入①　</a:t>
                      </a:r>
                      <a:r>
                        <a:rPr lang="en-US" altLang="ja-JP" sz="2000" b="1" i="0" u="none" strike="noStrike">
                          <a:solidFill>
                            <a:srgbClr val="FFFFFF"/>
                          </a:solidFill>
                          <a:latin typeface="ＭＳ Ｐゴシック"/>
                        </a:rPr>
                        <a:t>(</a:t>
                      </a:r>
                      <a:r>
                        <a:rPr lang="ja-JP" altLang="en-US" sz="2000" b="1" i="0" u="none" strike="noStrike">
                          <a:solidFill>
                            <a:srgbClr val="FFFFFF"/>
                          </a:solidFill>
                          <a:latin typeface="ＭＳ Ｐゴシック"/>
                        </a:rPr>
                        <a:t>利用料金</a:t>
                      </a:r>
                      <a:r>
                        <a:rPr lang="en-US" altLang="ja-JP" sz="20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9900"/>
                    </a:solidFill>
                  </a:tcPr>
                </a:tc>
                <a:tc>
                  <a:txBody>
                    <a:bodyPr/>
                    <a:lstStyle/>
                    <a:p>
                      <a:pPr algn="l" fontAlgn="ctr"/>
                      <a:r>
                        <a:rPr lang="ja-JP" altLang="en-US" sz="2000" b="0" i="0" u="none" strike="noStrike">
                          <a:solidFill>
                            <a:srgbClr val="000000"/>
                          </a:solidFill>
                          <a:latin typeface="ＭＳ Ｐゴシック"/>
                        </a:rPr>
                        <a:t>ビジターの入域料　</a:t>
                      </a:r>
                      <a:r>
                        <a:rPr lang="en-US" altLang="ja-JP" sz="2000" b="0" i="0" u="none" strike="noStrike">
                          <a:solidFill>
                            <a:srgbClr val="000000"/>
                          </a:solidFill>
                          <a:latin typeface="ＭＳ Ｐゴシック"/>
                        </a:rPr>
                        <a:t>1</a:t>
                      </a:r>
                      <a:r>
                        <a:rPr lang="ja-JP" altLang="en-US" sz="2000" b="0" i="0" u="none" strike="noStrike">
                          <a:solidFill>
                            <a:srgbClr val="000000"/>
                          </a:solidFill>
                          <a:latin typeface="ＭＳ Ｐゴシック"/>
                        </a:rPr>
                        <a:t>人あたり</a:t>
                      </a:r>
                      <a:r>
                        <a:rPr lang="en-US" altLang="ja-JP" sz="2000" b="0" i="0" u="none" strike="noStrike">
                          <a:solidFill>
                            <a:srgbClr val="000000"/>
                          </a:solidFill>
                          <a:latin typeface="ＭＳ Ｐゴシック"/>
                        </a:rPr>
                        <a:t>$50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CC"/>
                    </a:solidFill>
                  </a:tcPr>
                </a:tc>
              </a:tr>
              <a:tr h="463479">
                <a:tc>
                  <a:txBody>
                    <a:bodyPr/>
                    <a:lstStyle/>
                    <a:p>
                      <a:pPr algn="l" fontAlgn="ctr"/>
                      <a:r>
                        <a:rPr lang="zh-TW" altLang="en-US" sz="2000" b="1" i="0" u="none" strike="noStrike">
                          <a:solidFill>
                            <a:srgbClr val="FFFFFF"/>
                          </a:solidFill>
                          <a:latin typeface="ＭＳ Ｐゴシック"/>
                        </a:rPr>
                        <a:t>収入②　</a:t>
                      </a:r>
                      <a:r>
                        <a:rPr lang="en-US" altLang="zh-TW" sz="2000" b="1" i="0" u="none" strike="noStrike">
                          <a:solidFill>
                            <a:srgbClr val="FFFFFF"/>
                          </a:solidFill>
                          <a:latin typeface="ＭＳ Ｐゴシック"/>
                        </a:rPr>
                        <a:t>(</a:t>
                      </a:r>
                      <a:r>
                        <a:rPr lang="zh-TW" altLang="en-US" sz="2000" b="1" i="0" u="none" strike="noStrike">
                          <a:solidFill>
                            <a:srgbClr val="FFFFFF"/>
                          </a:solidFill>
                          <a:latin typeface="ＭＳ Ｐゴシック"/>
                        </a:rPr>
                        <a:t>木材販売収益</a:t>
                      </a:r>
                      <a:r>
                        <a:rPr lang="en-US" altLang="zh-TW" sz="20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9900"/>
                    </a:solidFill>
                  </a:tcPr>
                </a:tc>
                <a:tc>
                  <a:txBody>
                    <a:bodyPr/>
                    <a:lstStyle/>
                    <a:p>
                      <a:pPr algn="l" fontAlgn="ctr"/>
                      <a:r>
                        <a:rPr lang="en-US" altLang="ja-JP" sz="2000" b="0" i="0" u="none" strike="noStrike">
                          <a:solidFill>
                            <a:srgbClr val="000000"/>
                          </a:solidFill>
                          <a:latin typeface="ＭＳ Ｐゴシック"/>
                        </a:rPr>
                        <a:t>1</a:t>
                      </a:r>
                      <a:r>
                        <a:rPr lang="ja-JP" altLang="en-US" sz="2000" b="0" i="0" u="none" strike="noStrike">
                          <a:solidFill>
                            <a:srgbClr val="000000"/>
                          </a:solidFill>
                          <a:latin typeface="ＭＳ Ｐゴシック"/>
                        </a:rPr>
                        <a:t>本あたり</a:t>
                      </a:r>
                      <a:r>
                        <a:rPr lang="en-US" altLang="ja-JP" sz="2000" b="0" i="0" u="none" strike="noStrike">
                          <a:solidFill>
                            <a:srgbClr val="000000"/>
                          </a:solidFill>
                          <a:latin typeface="ＭＳ Ｐゴシック"/>
                        </a:rPr>
                        <a:t>$50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D159"/>
                    </a:solidFill>
                  </a:tcPr>
                </a:tc>
              </a:tr>
              <a:tr h="463479">
                <a:tc>
                  <a:txBody>
                    <a:bodyPr/>
                    <a:lstStyle/>
                    <a:p>
                      <a:pPr algn="l" fontAlgn="ctr"/>
                      <a:r>
                        <a:rPr lang="zh-TW" altLang="en-US" sz="2000" b="1" i="0" u="none" strike="noStrike">
                          <a:solidFill>
                            <a:srgbClr val="FFFFFF"/>
                          </a:solidFill>
                          <a:latin typeface="ＭＳ Ｐゴシック"/>
                        </a:rPr>
                        <a:t>支出①　</a:t>
                      </a:r>
                      <a:r>
                        <a:rPr lang="en-US" altLang="zh-TW" sz="2000" b="1" i="0" u="none" strike="noStrike">
                          <a:solidFill>
                            <a:srgbClr val="FFFFFF"/>
                          </a:solidFill>
                          <a:latin typeface="ＭＳ Ｐゴシック"/>
                        </a:rPr>
                        <a:t>(</a:t>
                      </a:r>
                      <a:r>
                        <a:rPr lang="zh-TW" altLang="en-US" sz="2000" b="1" i="0" u="none" strike="noStrike">
                          <a:solidFill>
                            <a:srgbClr val="FFFFFF"/>
                          </a:solidFill>
                          <a:latin typeface="ＭＳ Ｐゴシック"/>
                        </a:rPr>
                        <a:t>年間管理費</a:t>
                      </a:r>
                      <a:r>
                        <a:rPr lang="en-US" altLang="zh-TW" sz="20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9900"/>
                    </a:solidFill>
                  </a:tcPr>
                </a:tc>
                <a:tc>
                  <a:txBody>
                    <a:bodyPr/>
                    <a:lstStyle/>
                    <a:p>
                      <a:pPr algn="l" fontAlgn="ctr"/>
                      <a:r>
                        <a:rPr lang="en-US" altLang="ja-JP" sz="2000" b="0" i="0" u="none" strike="noStrike">
                          <a:solidFill>
                            <a:srgbClr val="000000"/>
                          </a:solidFill>
                          <a:latin typeface="ＭＳ Ｐゴシック"/>
                        </a:rPr>
                        <a:t>1</a:t>
                      </a:r>
                      <a:r>
                        <a:rPr lang="ja-JP" altLang="en-US" sz="2000" b="0" i="0" u="none" strike="noStrike">
                          <a:solidFill>
                            <a:srgbClr val="000000"/>
                          </a:solidFill>
                          <a:latin typeface="ＭＳ Ｐゴシック"/>
                        </a:rPr>
                        <a:t>エーカーあたり</a:t>
                      </a:r>
                      <a:r>
                        <a:rPr lang="en-US" altLang="ja-JP" sz="2000" b="0" i="0" u="none" strike="noStrike">
                          <a:solidFill>
                            <a:srgbClr val="000000"/>
                          </a:solidFill>
                          <a:latin typeface="ＭＳ Ｐゴシック"/>
                        </a:rPr>
                        <a:t>$50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CC"/>
                    </a:solidFill>
                  </a:tcPr>
                </a:tc>
              </a:tr>
              <a:tr h="695219">
                <a:tc>
                  <a:txBody>
                    <a:bodyPr/>
                    <a:lstStyle/>
                    <a:p>
                      <a:pPr algn="l" fontAlgn="ctr"/>
                      <a:r>
                        <a:rPr lang="zh-TW" altLang="en-US" sz="2000" b="1" i="0" u="none" strike="noStrike">
                          <a:solidFill>
                            <a:srgbClr val="FFFFFF"/>
                          </a:solidFill>
                          <a:latin typeface="ＭＳ Ｐゴシック"/>
                        </a:rPr>
                        <a:t>支出②　</a:t>
                      </a:r>
                      <a:r>
                        <a:rPr lang="en-US" altLang="zh-TW" sz="2000" b="1" i="0" u="none" strike="noStrike">
                          <a:solidFill>
                            <a:srgbClr val="FFFFFF"/>
                          </a:solidFill>
                          <a:latin typeface="ＭＳ Ｐゴシック"/>
                        </a:rPr>
                        <a:t>(</a:t>
                      </a:r>
                      <a:r>
                        <a:rPr lang="zh-TW" altLang="en-US" sz="2000" b="1" i="0" u="none" strike="noStrike">
                          <a:solidFill>
                            <a:srgbClr val="FFFFFF"/>
                          </a:solidFill>
                          <a:latin typeface="ＭＳ Ｐゴシック"/>
                        </a:rPr>
                        <a:t>建設費</a:t>
                      </a:r>
                      <a:r>
                        <a:rPr lang="en-US" altLang="zh-TW" sz="20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CC9900"/>
                    </a:solidFill>
                  </a:tcPr>
                </a:tc>
                <a:tc>
                  <a:txBody>
                    <a:bodyPr/>
                    <a:lstStyle/>
                    <a:p>
                      <a:pPr algn="l" fontAlgn="ctr"/>
                      <a:r>
                        <a:rPr lang="en-US" altLang="ja-JP" sz="2000" b="0" i="0" u="none" strike="noStrike" dirty="0">
                          <a:solidFill>
                            <a:srgbClr val="000000"/>
                          </a:solidFill>
                          <a:latin typeface="ＭＳ Ｐゴシック"/>
                        </a:rPr>
                        <a:t>1</a:t>
                      </a:r>
                      <a:r>
                        <a:rPr lang="ja-JP" altLang="en-US" sz="2000" b="0" i="0" u="none" strike="noStrike" dirty="0">
                          <a:solidFill>
                            <a:srgbClr val="000000"/>
                          </a:solidFill>
                          <a:latin typeface="ＭＳ Ｐゴシック"/>
                        </a:rPr>
                        <a:t>マイルあたり</a:t>
                      </a:r>
                      <a:r>
                        <a:rPr lang="en-US" altLang="ja-JP" sz="2000" b="0" i="0" u="none" strike="noStrike" dirty="0">
                          <a:solidFill>
                            <a:srgbClr val="000000"/>
                          </a:solidFill>
                          <a:latin typeface="ＭＳ Ｐゴシック"/>
                        </a:rPr>
                        <a:t>$100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E5D159"/>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864096"/>
          </a:xfrm>
        </p:spPr>
        <p:txBody>
          <a:bodyPr/>
          <a:lstStyle/>
          <a:p>
            <a:r>
              <a:rPr kumimoji="1" lang="ja-JP" altLang="en-US" dirty="0" smtClean="0">
                <a:solidFill>
                  <a:srgbClr val="FFC000"/>
                </a:solidFill>
              </a:rPr>
              <a:t>キャンプ地</a:t>
            </a:r>
            <a:endParaRPr kumimoji="1" lang="ja-JP" altLang="en-US" dirty="0">
              <a:solidFill>
                <a:srgbClr val="FFC000"/>
              </a:solidFill>
            </a:endParaRPr>
          </a:p>
        </p:txBody>
      </p:sp>
      <p:sp>
        <p:nvSpPr>
          <p:cNvPr id="3" name="テキスト ボックス 2"/>
          <p:cNvSpPr txBox="1"/>
          <p:nvPr/>
        </p:nvSpPr>
        <p:spPr>
          <a:xfrm>
            <a:off x="539552" y="980728"/>
            <a:ext cx="7920880" cy="1569660"/>
          </a:xfrm>
          <a:prstGeom prst="rect">
            <a:avLst/>
          </a:prstGeom>
          <a:noFill/>
        </p:spPr>
        <p:txBody>
          <a:bodyPr wrap="square" rtlCol="0">
            <a:spAutoFit/>
          </a:bodyPr>
          <a:lstStyle/>
          <a:p>
            <a:r>
              <a:rPr kumimoji="1" lang="ja-JP" altLang="en-US" sz="3200" dirty="0" smtClean="0"/>
              <a:t>ビジターが森林で宿泊やＢＢＱなどすることが出来ます。炊事場、駐車場、トイレ施設や中を通る道路なども必要です。</a:t>
            </a:r>
            <a:endParaRPr kumimoji="1" lang="ja-JP" altLang="en-US" sz="3200" dirty="0"/>
          </a:p>
        </p:txBody>
      </p:sp>
      <p:graphicFrame>
        <p:nvGraphicFramePr>
          <p:cNvPr id="4" name="表 3"/>
          <p:cNvGraphicFramePr>
            <a:graphicFrameLocks noGrp="1"/>
          </p:cNvGraphicFramePr>
          <p:nvPr/>
        </p:nvGraphicFramePr>
        <p:xfrm>
          <a:off x="251519" y="2564904"/>
          <a:ext cx="8640961" cy="4162691"/>
        </p:xfrm>
        <a:graphic>
          <a:graphicData uri="http://schemas.openxmlformats.org/drawingml/2006/table">
            <a:tbl>
              <a:tblPr/>
              <a:tblGrid>
                <a:gridCol w="4415645"/>
                <a:gridCol w="4225316"/>
              </a:tblGrid>
              <a:tr h="457737">
                <a:tc>
                  <a:txBody>
                    <a:bodyPr/>
                    <a:lstStyle/>
                    <a:p>
                      <a:pPr algn="l" fontAlgn="ctr"/>
                      <a:r>
                        <a:rPr lang="ja-JP" altLang="en-US" sz="2400" b="1" i="0" u="none" strike="noStrike" dirty="0">
                          <a:solidFill>
                            <a:srgbClr val="FFFFFF"/>
                          </a:solidFill>
                          <a:latin typeface="ＭＳ Ｐゴシック"/>
                        </a:rPr>
                        <a:t>ビジター人数</a:t>
                      </a:r>
                    </a:p>
                  </a:txBody>
                  <a:tcPr marL="9525" marR="9525" marT="9525"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79646"/>
                    </a:solidFill>
                  </a:tcPr>
                </a:tc>
                <a:tc>
                  <a:txBody>
                    <a:bodyPr/>
                    <a:lstStyle/>
                    <a:p>
                      <a:pPr algn="l" fontAlgn="ctr"/>
                      <a:r>
                        <a:rPr lang="ja-JP" altLang="en-US" sz="2400" b="0" i="0" u="none" strike="noStrike">
                          <a:solidFill>
                            <a:srgbClr val="000000"/>
                          </a:solidFill>
                          <a:latin typeface="ＭＳ Ｐゴシック"/>
                        </a:rPr>
                        <a:t>１エーカーあたり年間</a:t>
                      </a:r>
                      <a:r>
                        <a:rPr lang="en-US" altLang="ja-JP" sz="2400" b="0" i="0" u="none" strike="noStrike">
                          <a:solidFill>
                            <a:srgbClr val="000000"/>
                          </a:solidFill>
                          <a:latin typeface="ＭＳ Ｐゴシック"/>
                        </a:rPr>
                        <a:t>50</a:t>
                      </a:r>
                      <a:r>
                        <a:rPr lang="ja-JP" altLang="en-US" sz="2400" b="0" i="0" u="none" strike="noStrike">
                          <a:solidFill>
                            <a:srgbClr val="000000"/>
                          </a:solidFill>
                          <a:latin typeface="ＭＳ Ｐゴシック"/>
                        </a:rPr>
                        <a:t>人</a:t>
                      </a:r>
                    </a:p>
                  </a:txBody>
                  <a:tcPr marL="9525" marR="9525" marT="9525" marB="0" anchor="ctr">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FCD5B4"/>
                    </a:solidFill>
                  </a:tcPr>
                </a:tc>
              </a:tr>
              <a:tr h="457737">
                <a:tc>
                  <a:txBody>
                    <a:bodyPr/>
                    <a:lstStyle/>
                    <a:p>
                      <a:pPr algn="l" fontAlgn="ctr"/>
                      <a:r>
                        <a:rPr lang="ja-JP" altLang="en-US" sz="2400" b="1" i="0" u="none" strike="noStrike" dirty="0" smtClean="0">
                          <a:solidFill>
                            <a:srgbClr val="FFFFFF"/>
                          </a:solidFill>
                          <a:latin typeface="ＭＳ Ｐゴシック"/>
                        </a:rPr>
                        <a:t>伐採される木々</a:t>
                      </a:r>
                      <a:r>
                        <a:rPr lang="ja-JP" altLang="en-US" sz="2400" b="1" i="0" u="none" strike="noStrike" dirty="0">
                          <a:solidFill>
                            <a:srgbClr val="FFFFFF"/>
                          </a:solidFill>
                          <a:latin typeface="ＭＳ Ｐゴシック"/>
                        </a:rPr>
                        <a:t>の本数</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79646"/>
                    </a:solidFill>
                  </a:tcPr>
                </a:tc>
                <a:tc>
                  <a:txBody>
                    <a:bodyPr/>
                    <a:lstStyle/>
                    <a:p>
                      <a:pPr algn="l" fontAlgn="ctr"/>
                      <a:r>
                        <a:rPr lang="en-US" altLang="ja-JP" sz="2400" b="0" i="0" u="none" strike="noStrike">
                          <a:solidFill>
                            <a:srgbClr val="000000"/>
                          </a:solidFill>
                          <a:latin typeface="ＭＳ Ｐゴシック"/>
                        </a:rPr>
                        <a:t>1</a:t>
                      </a:r>
                      <a:r>
                        <a:rPr lang="ja-JP" altLang="en-US" sz="2400" b="0" i="0" u="none" strike="noStrike">
                          <a:solidFill>
                            <a:srgbClr val="000000"/>
                          </a:solidFill>
                          <a:latin typeface="ＭＳ Ｐゴシック"/>
                        </a:rPr>
                        <a:t>マイルあたり</a:t>
                      </a:r>
                      <a:r>
                        <a:rPr lang="en-US" altLang="ja-JP" sz="2400" b="0" i="0" u="none" strike="noStrike">
                          <a:solidFill>
                            <a:srgbClr val="000000"/>
                          </a:solidFill>
                          <a:latin typeface="ＭＳ Ｐゴシック"/>
                        </a:rPr>
                        <a:t>217.5</a:t>
                      </a:r>
                      <a:r>
                        <a:rPr lang="ja-JP" altLang="en-US" sz="2400" b="0" i="0" u="none" strike="noStrike">
                          <a:solidFill>
                            <a:srgbClr val="000000"/>
                          </a:solidFill>
                          <a:latin typeface="ＭＳ Ｐゴシック"/>
                        </a:rPr>
                        <a:t>本伐採</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DE9D9"/>
                    </a:solidFill>
                  </a:tcPr>
                </a:tc>
              </a:tr>
              <a:tr h="1138019">
                <a:tc>
                  <a:txBody>
                    <a:bodyPr/>
                    <a:lstStyle/>
                    <a:p>
                      <a:pPr algn="l" fontAlgn="ctr"/>
                      <a:r>
                        <a:rPr lang="ja-JP" altLang="en-US" sz="2400" b="1" i="0" u="none" strike="noStrike">
                          <a:solidFill>
                            <a:srgbClr val="FFFFFF"/>
                          </a:solidFill>
                          <a:latin typeface="ＭＳ Ｐゴシック"/>
                        </a:rPr>
                        <a:t>野生生物の生息数</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79646"/>
                    </a:solidFill>
                  </a:tcPr>
                </a:tc>
                <a:tc>
                  <a:txBody>
                    <a:bodyPr/>
                    <a:lstStyle/>
                    <a:p>
                      <a:pPr algn="l" fontAlgn="ctr"/>
                      <a:r>
                        <a:rPr lang="ja-JP" altLang="en-US" sz="2400" b="0" i="0" u="none" strike="noStrike">
                          <a:solidFill>
                            <a:srgbClr val="000000"/>
                          </a:solidFill>
                          <a:latin typeface="ＭＳ Ｐゴシック"/>
                        </a:rPr>
                        <a:t>フクロウ、ネズミ、サラマンダー全ていなくなる</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CD5B4"/>
                    </a:solidFill>
                  </a:tcPr>
                </a:tc>
              </a:tr>
              <a:tr h="457737">
                <a:tc>
                  <a:txBody>
                    <a:bodyPr/>
                    <a:lstStyle/>
                    <a:p>
                      <a:pPr algn="l" fontAlgn="ctr"/>
                      <a:r>
                        <a:rPr lang="ja-JP" altLang="en-US" sz="2400" b="1" i="0" u="none" strike="noStrike">
                          <a:solidFill>
                            <a:srgbClr val="FFFFFF"/>
                          </a:solidFill>
                          <a:latin typeface="ＭＳ Ｐゴシック"/>
                        </a:rPr>
                        <a:t>収入①　</a:t>
                      </a:r>
                      <a:r>
                        <a:rPr lang="en-US" altLang="ja-JP" sz="2400" b="1" i="0" u="none" strike="noStrike">
                          <a:solidFill>
                            <a:srgbClr val="FFFFFF"/>
                          </a:solidFill>
                          <a:latin typeface="ＭＳ Ｐゴシック"/>
                        </a:rPr>
                        <a:t>(</a:t>
                      </a:r>
                      <a:r>
                        <a:rPr lang="ja-JP" altLang="en-US" sz="2400" b="1" i="0" u="none" strike="noStrike">
                          <a:solidFill>
                            <a:srgbClr val="FFFFFF"/>
                          </a:solidFill>
                          <a:latin typeface="ＭＳ Ｐゴシック"/>
                        </a:rPr>
                        <a:t>利用料金</a:t>
                      </a:r>
                      <a:r>
                        <a:rPr lang="en-US" altLang="ja-JP" sz="24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79646"/>
                    </a:solidFill>
                  </a:tcPr>
                </a:tc>
                <a:tc>
                  <a:txBody>
                    <a:bodyPr/>
                    <a:lstStyle/>
                    <a:p>
                      <a:pPr algn="l" fontAlgn="ctr"/>
                      <a:r>
                        <a:rPr lang="ja-JP" altLang="en-US" sz="2400" b="0" i="0" u="none" strike="noStrike">
                          <a:solidFill>
                            <a:srgbClr val="000000"/>
                          </a:solidFill>
                          <a:latin typeface="ＭＳ Ｐゴシック"/>
                        </a:rPr>
                        <a:t>ビジターの使用料　</a:t>
                      </a:r>
                      <a:r>
                        <a:rPr lang="en-US" altLang="ja-JP" sz="2400" b="0" i="0" u="none" strike="noStrike">
                          <a:solidFill>
                            <a:srgbClr val="000000"/>
                          </a:solidFill>
                          <a:latin typeface="ＭＳ Ｐゴシック"/>
                        </a:rPr>
                        <a:t>1</a:t>
                      </a:r>
                      <a:r>
                        <a:rPr lang="ja-JP" altLang="en-US" sz="2400" b="0" i="0" u="none" strike="noStrike">
                          <a:solidFill>
                            <a:srgbClr val="000000"/>
                          </a:solidFill>
                          <a:latin typeface="ＭＳ Ｐゴシック"/>
                        </a:rPr>
                        <a:t>人あたり</a:t>
                      </a:r>
                      <a:r>
                        <a:rPr lang="en-US" altLang="ja-JP" sz="2400" b="0" i="0" u="none" strike="noStrike">
                          <a:solidFill>
                            <a:srgbClr val="000000"/>
                          </a:solidFill>
                          <a:latin typeface="ＭＳ Ｐゴシック"/>
                        </a:rPr>
                        <a:t>$10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DE9D9"/>
                    </a:solidFill>
                  </a:tcPr>
                </a:tc>
              </a:tr>
              <a:tr h="455208">
                <a:tc>
                  <a:txBody>
                    <a:bodyPr/>
                    <a:lstStyle/>
                    <a:p>
                      <a:pPr algn="l" fontAlgn="ctr"/>
                      <a:r>
                        <a:rPr lang="zh-TW" altLang="en-US" sz="2400" b="1" i="0" u="none" strike="noStrike">
                          <a:solidFill>
                            <a:srgbClr val="FFFFFF"/>
                          </a:solidFill>
                          <a:latin typeface="ＭＳ Ｐゴシック"/>
                        </a:rPr>
                        <a:t>収入②　</a:t>
                      </a:r>
                      <a:r>
                        <a:rPr lang="en-US" altLang="zh-TW" sz="2400" b="1" i="0" u="none" strike="noStrike">
                          <a:solidFill>
                            <a:srgbClr val="FFFFFF"/>
                          </a:solidFill>
                          <a:latin typeface="ＭＳ Ｐゴシック"/>
                        </a:rPr>
                        <a:t>(</a:t>
                      </a:r>
                      <a:r>
                        <a:rPr lang="zh-TW" altLang="en-US" sz="2400" b="1" i="0" u="none" strike="noStrike">
                          <a:solidFill>
                            <a:srgbClr val="FFFFFF"/>
                          </a:solidFill>
                          <a:latin typeface="ＭＳ Ｐゴシック"/>
                        </a:rPr>
                        <a:t>木材販売収益</a:t>
                      </a:r>
                      <a:r>
                        <a:rPr lang="en-US" altLang="zh-TW" sz="24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79646"/>
                    </a:solidFill>
                  </a:tcPr>
                </a:tc>
                <a:tc>
                  <a:txBody>
                    <a:bodyPr/>
                    <a:lstStyle/>
                    <a:p>
                      <a:pPr algn="l" fontAlgn="ctr"/>
                      <a:r>
                        <a:rPr lang="en-US" altLang="ja-JP" sz="2400" b="0" i="0" u="none" strike="noStrike">
                          <a:solidFill>
                            <a:srgbClr val="000000"/>
                          </a:solidFill>
                          <a:latin typeface="ＭＳ Ｐゴシック"/>
                        </a:rPr>
                        <a:t>1</a:t>
                      </a:r>
                      <a:r>
                        <a:rPr lang="ja-JP" altLang="en-US" sz="2400" b="0" i="0" u="none" strike="noStrike">
                          <a:solidFill>
                            <a:srgbClr val="000000"/>
                          </a:solidFill>
                          <a:latin typeface="ＭＳ Ｐゴシック"/>
                        </a:rPr>
                        <a:t>本あたり</a:t>
                      </a:r>
                      <a:r>
                        <a:rPr lang="en-US" altLang="ja-JP" sz="2400" b="0" i="0" u="none" strike="noStrike">
                          <a:solidFill>
                            <a:srgbClr val="000000"/>
                          </a:solidFill>
                          <a:latin typeface="ＭＳ Ｐゴシック"/>
                        </a:rPr>
                        <a:t>$50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CD5B4"/>
                    </a:solidFill>
                  </a:tcPr>
                </a:tc>
              </a:tr>
              <a:tr h="455208">
                <a:tc>
                  <a:txBody>
                    <a:bodyPr/>
                    <a:lstStyle/>
                    <a:p>
                      <a:pPr algn="l" fontAlgn="ctr"/>
                      <a:r>
                        <a:rPr lang="zh-TW" altLang="en-US" sz="2400" b="1" i="0" u="none" strike="noStrike">
                          <a:solidFill>
                            <a:srgbClr val="FFFFFF"/>
                          </a:solidFill>
                          <a:latin typeface="ＭＳ Ｐゴシック"/>
                        </a:rPr>
                        <a:t>支出①　</a:t>
                      </a:r>
                      <a:r>
                        <a:rPr lang="en-US" altLang="zh-TW" sz="2400" b="1" i="0" u="none" strike="noStrike">
                          <a:solidFill>
                            <a:srgbClr val="FFFFFF"/>
                          </a:solidFill>
                          <a:latin typeface="ＭＳ Ｐゴシック"/>
                        </a:rPr>
                        <a:t>(</a:t>
                      </a:r>
                      <a:r>
                        <a:rPr lang="zh-TW" altLang="en-US" sz="2400" b="1" i="0" u="none" strike="noStrike">
                          <a:solidFill>
                            <a:srgbClr val="FFFFFF"/>
                          </a:solidFill>
                          <a:latin typeface="ＭＳ Ｐゴシック"/>
                        </a:rPr>
                        <a:t>年間管理費</a:t>
                      </a:r>
                      <a:r>
                        <a:rPr lang="en-US" altLang="zh-TW" sz="24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79646"/>
                    </a:solidFill>
                  </a:tcPr>
                </a:tc>
                <a:tc>
                  <a:txBody>
                    <a:bodyPr/>
                    <a:lstStyle/>
                    <a:p>
                      <a:pPr algn="l" fontAlgn="ctr"/>
                      <a:r>
                        <a:rPr lang="en-US" altLang="ja-JP" sz="2400" b="0" i="0" u="none" strike="noStrike">
                          <a:solidFill>
                            <a:srgbClr val="000000"/>
                          </a:solidFill>
                          <a:latin typeface="ＭＳ Ｐゴシック"/>
                        </a:rPr>
                        <a:t>1</a:t>
                      </a:r>
                      <a:r>
                        <a:rPr lang="ja-JP" altLang="en-US" sz="2400" b="0" i="0" u="none" strike="noStrike">
                          <a:solidFill>
                            <a:srgbClr val="000000"/>
                          </a:solidFill>
                          <a:latin typeface="ＭＳ Ｐゴシック"/>
                        </a:rPr>
                        <a:t>エーカーあたり</a:t>
                      </a:r>
                      <a:r>
                        <a:rPr lang="en-US" altLang="ja-JP" sz="2400" b="0" i="0" u="none" strike="noStrike">
                          <a:solidFill>
                            <a:srgbClr val="000000"/>
                          </a:solidFill>
                          <a:latin typeface="ＭＳ Ｐゴシック"/>
                        </a:rPr>
                        <a:t>$200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DE9D9"/>
                    </a:solidFill>
                  </a:tcPr>
                </a:tc>
              </a:tr>
              <a:tr h="682812">
                <a:tc>
                  <a:txBody>
                    <a:bodyPr/>
                    <a:lstStyle/>
                    <a:p>
                      <a:pPr algn="l" fontAlgn="ctr"/>
                      <a:r>
                        <a:rPr lang="zh-TW" altLang="en-US" sz="2400" b="1" i="0" u="none" strike="noStrike">
                          <a:solidFill>
                            <a:srgbClr val="FFFFFF"/>
                          </a:solidFill>
                          <a:latin typeface="ＭＳ Ｐゴシック"/>
                        </a:rPr>
                        <a:t>支出②　</a:t>
                      </a:r>
                      <a:r>
                        <a:rPr lang="en-US" altLang="zh-TW" sz="2400" b="1" i="0" u="none" strike="noStrike">
                          <a:solidFill>
                            <a:srgbClr val="FFFFFF"/>
                          </a:solidFill>
                          <a:latin typeface="ＭＳ Ｐゴシック"/>
                        </a:rPr>
                        <a:t>(</a:t>
                      </a:r>
                      <a:r>
                        <a:rPr lang="zh-TW" altLang="en-US" sz="2400" b="1" i="0" u="none" strike="noStrike">
                          <a:solidFill>
                            <a:srgbClr val="FFFFFF"/>
                          </a:solidFill>
                          <a:latin typeface="ＭＳ Ｐゴシック"/>
                        </a:rPr>
                        <a:t>建設費</a:t>
                      </a:r>
                      <a:r>
                        <a:rPr lang="en-US" altLang="zh-TW" sz="24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F79646"/>
                    </a:solidFill>
                  </a:tcPr>
                </a:tc>
                <a:tc>
                  <a:txBody>
                    <a:bodyPr/>
                    <a:lstStyle/>
                    <a:p>
                      <a:pPr algn="l" fontAlgn="ctr"/>
                      <a:r>
                        <a:rPr lang="ja-JP" altLang="en-US" sz="2400" b="0" i="0" u="none" strike="noStrike" dirty="0">
                          <a:solidFill>
                            <a:srgbClr val="000000"/>
                          </a:solidFill>
                          <a:latin typeface="ＭＳ Ｐゴシック"/>
                        </a:rPr>
                        <a:t>道路</a:t>
                      </a:r>
                      <a:r>
                        <a:rPr lang="en-US" altLang="ja-JP" sz="2400" b="0" i="0" u="none" strike="noStrike" dirty="0">
                          <a:solidFill>
                            <a:srgbClr val="000000"/>
                          </a:solidFill>
                          <a:latin typeface="ＭＳ Ｐゴシック"/>
                        </a:rPr>
                        <a:t>1</a:t>
                      </a:r>
                      <a:r>
                        <a:rPr lang="ja-JP" altLang="en-US" sz="2400" b="0" i="0" u="none" strike="noStrike" dirty="0">
                          <a:solidFill>
                            <a:srgbClr val="000000"/>
                          </a:solidFill>
                          <a:latin typeface="ＭＳ Ｐゴシック"/>
                        </a:rPr>
                        <a:t>マイルあたり</a:t>
                      </a:r>
                      <a:r>
                        <a:rPr lang="en-US" altLang="ja-JP" sz="2400" b="0" i="0" u="none" strike="noStrike" dirty="0">
                          <a:solidFill>
                            <a:srgbClr val="000000"/>
                          </a:solidFill>
                          <a:latin typeface="ＭＳ Ｐゴシック"/>
                        </a:rPr>
                        <a:t>$100</a:t>
                      </a:r>
                      <a:r>
                        <a:rPr lang="ja-JP" altLang="en-US" sz="2400" b="0" i="0" u="none" strike="noStrike" dirty="0">
                          <a:solidFill>
                            <a:srgbClr val="000000"/>
                          </a:solidFill>
                          <a:latin typeface="ＭＳ Ｐゴシック"/>
                        </a:rPr>
                        <a:t>　キャンプ用地</a:t>
                      </a:r>
                      <a:r>
                        <a:rPr lang="en-US" altLang="ja-JP" sz="2400" b="0" i="0" u="none" strike="noStrike" dirty="0">
                          <a:solidFill>
                            <a:srgbClr val="000000"/>
                          </a:solidFill>
                          <a:latin typeface="ＭＳ Ｐゴシック"/>
                        </a:rPr>
                        <a:t>1</a:t>
                      </a:r>
                      <a:r>
                        <a:rPr lang="ja-JP" altLang="en-US" sz="2400" b="0" i="0" u="none" strike="noStrike" dirty="0">
                          <a:solidFill>
                            <a:srgbClr val="000000"/>
                          </a:solidFill>
                          <a:latin typeface="ＭＳ Ｐゴシック"/>
                        </a:rPr>
                        <a:t>エーカーあたり</a:t>
                      </a:r>
                      <a:r>
                        <a:rPr lang="en-US" altLang="ja-JP" sz="2400" b="0" i="0" u="none" strike="noStrike" dirty="0">
                          <a:solidFill>
                            <a:srgbClr val="000000"/>
                          </a:solidFill>
                          <a:latin typeface="ＭＳ Ｐゴシック"/>
                        </a:rPr>
                        <a:t>$4000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FCD5B4"/>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188640"/>
            <a:ext cx="8229600" cy="868958"/>
          </a:xfrm>
        </p:spPr>
        <p:txBody>
          <a:bodyPr/>
          <a:lstStyle/>
          <a:p>
            <a:r>
              <a:rPr kumimoji="1" lang="ja-JP" altLang="en-US" u="sng" dirty="0" smtClean="0">
                <a:solidFill>
                  <a:srgbClr val="FF0000"/>
                </a:solidFill>
              </a:rPr>
              <a:t>ハンティング</a:t>
            </a:r>
            <a:endParaRPr kumimoji="1" lang="ja-JP" altLang="en-US" u="sng" dirty="0">
              <a:solidFill>
                <a:srgbClr val="FF0000"/>
              </a:solidFill>
            </a:endParaRPr>
          </a:p>
        </p:txBody>
      </p:sp>
      <p:sp>
        <p:nvSpPr>
          <p:cNvPr id="3" name="テキスト ボックス 2"/>
          <p:cNvSpPr txBox="1"/>
          <p:nvPr/>
        </p:nvSpPr>
        <p:spPr>
          <a:xfrm>
            <a:off x="323528" y="1268760"/>
            <a:ext cx="8568952" cy="1077218"/>
          </a:xfrm>
          <a:prstGeom prst="rect">
            <a:avLst/>
          </a:prstGeom>
          <a:noFill/>
        </p:spPr>
        <p:txBody>
          <a:bodyPr wrap="square" rtlCol="0">
            <a:spAutoFit/>
          </a:bodyPr>
          <a:lstStyle/>
          <a:p>
            <a:r>
              <a:rPr kumimoji="1" lang="ja-JP" altLang="en-US" sz="3200" dirty="0" smtClean="0"/>
              <a:t>ハンティングの獲物となる動物が増えるように管理します。又、ビジターのための道路が必要です。</a:t>
            </a:r>
            <a:endParaRPr kumimoji="1" lang="ja-JP" altLang="en-US" sz="3200" dirty="0"/>
          </a:p>
        </p:txBody>
      </p:sp>
      <p:graphicFrame>
        <p:nvGraphicFramePr>
          <p:cNvPr id="4" name="表 3"/>
          <p:cNvGraphicFramePr>
            <a:graphicFrameLocks noGrp="1"/>
          </p:cNvGraphicFramePr>
          <p:nvPr/>
        </p:nvGraphicFramePr>
        <p:xfrm>
          <a:off x="251520" y="2348880"/>
          <a:ext cx="8712968" cy="4320479"/>
        </p:xfrm>
        <a:graphic>
          <a:graphicData uri="http://schemas.openxmlformats.org/drawingml/2006/table">
            <a:tbl>
              <a:tblPr/>
              <a:tblGrid>
                <a:gridCol w="4191644"/>
                <a:gridCol w="4521324"/>
              </a:tblGrid>
              <a:tr h="576701">
                <a:tc>
                  <a:txBody>
                    <a:bodyPr/>
                    <a:lstStyle/>
                    <a:p>
                      <a:pPr algn="l" fontAlgn="ctr"/>
                      <a:r>
                        <a:rPr lang="ja-JP" altLang="en-US" sz="2400" b="1" i="0" u="none" strike="noStrike" dirty="0">
                          <a:solidFill>
                            <a:srgbClr val="FFFFFF"/>
                          </a:solidFill>
                          <a:latin typeface="ＭＳ Ｐゴシック"/>
                        </a:rPr>
                        <a:t>ビジター人数</a:t>
                      </a:r>
                    </a:p>
                  </a:txBody>
                  <a:tcPr marL="9525" marR="9525" marT="9525"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C0504D"/>
                    </a:solidFill>
                  </a:tcPr>
                </a:tc>
                <a:tc>
                  <a:txBody>
                    <a:bodyPr/>
                    <a:lstStyle/>
                    <a:p>
                      <a:pPr algn="l" fontAlgn="ctr"/>
                      <a:r>
                        <a:rPr lang="ja-JP" altLang="en-US" sz="2400" b="0" i="0" u="none" strike="noStrike">
                          <a:solidFill>
                            <a:srgbClr val="000000"/>
                          </a:solidFill>
                          <a:latin typeface="ＭＳ Ｐゴシック"/>
                        </a:rPr>
                        <a:t>１エーカーあたり年間</a:t>
                      </a:r>
                      <a:r>
                        <a:rPr lang="en-US" altLang="ja-JP" sz="2400" b="0" i="0" u="none" strike="noStrike">
                          <a:solidFill>
                            <a:srgbClr val="000000"/>
                          </a:solidFill>
                          <a:latin typeface="ＭＳ Ｐゴシック"/>
                        </a:rPr>
                        <a:t>1</a:t>
                      </a:r>
                      <a:r>
                        <a:rPr lang="ja-JP" altLang="en-US" sz="2400" b="0" i="0" u="none" strike="noStrike">
                          <a:solidFill>
                            <a:srgbClr val="000000"/>
                          </a:solidFill>
                          <a:latin typeface="ＭＳ Ｐゴシック"/>
                        </a:rPr>
                        <a:t>人</a:t>
                      </a:r>
                    </a:p>
                  </a:txBody>
                  <a:tcPr marL="9525" marR="9525" marT="9525" marB="0" anchor="ctr">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E6B9B8"/>
                    </a:solidFill>
                  </a:tcPr>
                </a:tc>
              </a:tr>
              <a:tr h="576701">
                <a:tc>
                  <a:txBody>
                    <a:bodyPr/>
                    <a:lstStyle/>
                    <a:p>
                      <a:pPr algn="l" fontAlgn="ctr"/>
                      <a:r>
                        <a:rPr lang="ja-JP" altLang="en-US" sz="2400" b="1" i="0" u="none" strike="noStrike">
                          <a:solidFill>
                            <a:srgbClr val="FFFFFF"/>
                          </a:solidFill>
                          <a:latin typeface="ＭＳ Ｐゴシック"/>
                        </a:rPr>
                        <a:t>伐採される木々の本数</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504D"/>
                    </a:solidFill>
                  </a:tcPr>
                </a:tc>
                <a:tc>
                  <a:txBody>
                    <a:bodyPr/>
                    <a:lstStyle/>
                    <a:p>
                      <a:pPr algn="l" fontAlgn="ctr"/>
                      <a:r>
                        <a:rPr lang="en-US" altLang="ja-JP" sz="2400" b="0" i="0" u="none" strike="noStrike">
                          <a:solidFill>
                            <a:srgbClr val="000000"/>
                          </a:solidFill>
                          <a:latin typeface="ＭＳ Ｐゴシック"/>
                        </a:rPr>
                        <a:t>1</a:t>
                      </a:r>
                      <a:r>
                        <a:rPr lang="ja-JP" altLang="en-US" sz="2400" b="0" i="0" u="none" strike="noStrike">
                          <a:solidFill>
                            <a:srgbClr val="000000"/>
                          </a:solidFill>
                          <a:latin typeface="ＭＳ Ｐゴシック"/>
                        </a:rPr>
                        <a:t>マイルあたり</a:t>
                      </a:r>
                      <a:r>
                        <a:rPr lang="en-US" altLang="ja-JP" sz="2400" b="0" i="0" u="none" strike="noStrike">
                          <a:solidFill>
                            <a:srgbClr val="000000"/>
                          </a:solidFill>
                          <a:latin typeface="ＭＳ Ｐゴシック"/>
                        </a:rPr>
                        <a:t>217.5</a:t>
                      </a:r>
                      <a:r>
                        <a:rPr lang="ja-JP" altLang="en-US" sz="2400" b="0" i="0" u="none" strike="noStrike">
                          <a:solidFill>
                            <a:srgbClr val="000000"/>
                          </a:solidFill>
                          <a:latin typeface="ＭＳ Ｐゴシック"/>
                        </a:rPr>
                        <a:t>本伐採</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2DDDC"/>
                    </a:solidFill>
                  </a:tcPr>
                </a:tc>
              </a:tr>
              <a:tr h="860273">
                <a:tc>
                  <a:txBody>
                    <a:bodyPr/>
                    <a:lstStyle/>
                    <a:p>
                      <a:pPr algn="l" fontAlgn="ctr"/>
                      <a:r>
                        <a:rPr lang="ja-JP" altLang="en-US" sz="2400" b="1" i="0" u="none" strike="noStrike">
                          <a:solidFill>
                            <a:srgbClr val="FFFFFF"/>
                          </a:solidFill>
                          <a:latin typeface="ＭＳ Ｐゴシック"/>
                        </a:rPr>
                        <a:t>野生生物の生息数</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504D"/>
                    </a:solidFill>
                  </a:tcPr>
                </a:tc>
                <a:tc>
                  <a:txBody>
                    <a:bodyPr/>
                    <a:lstStyle/>
                    <a:p>
                      <a:pPr algn="l" fontAlgn="ctr"/>
                      <a:r>
                        <a:rPr lang="ja-JP" altLang="en-US" sz="2400" b="0" i="0" u="none" strike="noStrike">
                          <a:solidFill>
                            <a:srgbClr val="000000"/>
                          </a:solidFill>
                          <a:latin typeface="ＭＳ Ｐゴシック"/>
                        </a:rPr>
                        <a:t>フクロウ</a:t>
                      </a:r>
                      <a:r>
                        <a:rPr lang="en-US" altLang="ja-JP" sz="2400" b="0" i="0" u="none" strike="noStrike">
                          <a:solidFill>
                            <a:srgbClr val="000000"/>
                          </a:solidFill>
                          <a:latin typeface="ＭＳ Ｐゴシック"/>
                        </a:rPr>
                        <a:t>,</a:t>
                      </a:r>
                      <a:r>
                        <a:rPr lang="ja-JP" altLang="en-US" sz="2400" b="0" i="0" u="none" strike="noStrike">
                          <a:solidFill>
                            <a:srgbClr val="000000"/>
                          </a:solidFill>
                          <a:latin typeface="ＭＳ Ｐゴシック"/>
                        </a:rPr>
                        <a:t>ネズミ</a:t>
                      </a:r>
                      <a:r>
                        <a:rPr lang="en-US" altLang="ja-JP" sz="2400" b="0" i="0" u="none" strike="noStrike">
                          <a:solidFill>
                            <a:srgbClr val="000000"/>
                          </a:solidFill>
                          <a:latin typeface="ＭＳ Ｐゴシック"/>
                        </a:rPr>
                        <a:t>,</a:t>
                      </a:r>
                      <a:r>
                        <a:rPr lang="ja-JP" altLang="en-US" sz="2400" b="0" i="0" u="none" strike="noStrike">
                          <a:solidFill>
                            <a:srgbClr val="000000"/>
                          </a:solidFill>
                          <a:latin typeface="ＭＳ Ｐゴシック"/>
                        </a:rPr>
                        <a:t>サラマンダーの生息数に変化なし</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6B9B8"/>
                    </a:solidFill>
                  </a:tcPr>
                </a:tc>
              </a:tr>
              <a:tr h="576701">
                <a:tc>
                  <a:txBody>
                    <a:bodyPr/>
                    <a:lstStyle/>
                    <a:p>
                      <a:pPr algn="l" fontAlgn="ctr"/>
                      <a:r>
                        <a:rPr lang="ja-JP" altLang="en-US" sz="2400" b="1" i="0" u="none" strike="noStrike">
                          <a:solidFill>
                            <a:srgbClr val="FFFFFF"/>
                          </a:solidFill>
                          <a:latin typeface="ＭＳ Ｐゴシック"/>
                        </a:rPr>
                        <a:t>収入①　</a:t>
                      </a:r>
                      <a:r>
                        <a:rPr lang="en-US" altLang="ja-JP" sz="2400" b="1" i="0" u="none" strike="noStrike">
                          <a:solidFill>
                            <a:srgbClr val="FFFFFF"/>
                          </a:solidFill>
                          <a:latin typeface="ＭＳ Ｐゴシック"/>
                        </a:rPr>
                        <a:t>(</a:t>
                      </a:r>
                      <a:r>
                        <a:rPr lang="ja-JP" altLang="en-US" sz="2400" b="1" i="0" u="none" strike="noStrike">
                          <a:solidFill>
                            <a:srgbClr val="FFFFFF"/>
                          </a:solidFill>
                          <a:latin typeface="ＭＳ Ｐゴシック"/>
                        </a:rPr>
                        <a:t>利用料金</a:t>
                      </a:r>
                      <a:r>
                        <a:rPr lang="en-US" altLang="ja-JP" sz="24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504D"/>
                    </a:solidFill>
                  </a:tcPr>
                </a:tc>
                <a:tc>
                  <a:txBody>
                    <a:bodyPr/>
                    <a:lstStyle/>
                    <a:p>
                      <a:pPr algn="l" fontAlgn="ctr"/>
                      <a:r>
                        <a:rPr lang="ja-JP" altLang="en-US" sz="2400" b="0" i="0" u="none" strike="noStrike">
                          <a:solidFill>
                            <a:srgbClr val="000000"/>
                          </a:solidFill>
                          <a:latin typeface="ＭＳ Ｐゴシック"/>
                        </a:rPr>
                        <a:t>ビジターの入域料　</a:t>
                      </a:r>
                      <a:r>
                        <a:rPr lang="en-US" altLang="ja-JP" sz="2400" b="0" i="0" u="none" strike="noStrike">
                          <a:solidFill>
                            <a:srgbClr val="000000"/>
                          </a:solidFill>
                          <a:latin typeface="ＭＳ Ｐゴシック"/>
                        </a:rPr>
                        <a:t>1</a:t>
                      </a:r>
                      <a:r>
                        <a:rPr lang="ja-JP" altLang="en-US" sz="2400" b="0" i="0" u="none" strike="noStrike">
                          <a:solidFill>
                            <a:srgbClr val="000000"/>
                          </a:solidFill>
                          <a:latin typeface="ＭＳ Ｐゴシック"/>
                        </a:rPr>
                        <a:t>人あたり</a:t>
                      </a:r>
                      <a:r>
                        <a:rPr lang="en-US" altLang="ja-JP" sz="2400" b="0" i="0" u="none" strike="noStrike">
                          <a:solidFill>
                            <a:srgbClr val="000000"/>
                          </a:solidFill>
                          <a:latin typeface="ＭＳ Ｐゴシック"/>
                        </a:rPr>
                        <a:t>$5</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2DDDC"/>
                    </a:solidFill>
                  </a:tcPr>
                </a:tc>
              </a:tr>
              <a:tr h="576701">
                <a:tc>
                  <a:txBody>
                    <a:bodyPr/>
                    <a:lstStyle/>
                    <a:p>
                      <a:pPr algn="l" fontAlgn="ctr"/>
                      <a:r>
                        <a:rPr lang="zh-TW" altLang="en-US" sz="2400" b="1" i="0" u="none" strike="noStrike">
                          <a:solidFill>
                            <a:srgbClr val="FFFFFF"/>
                          </a:solidFill>
                          <a:latin typeface="ＭＳ Ｐゴシック"/>
                        </a:rPr>
                        <a:t>収入②　</a:t>
                      </a:r>
                      <a:r>
                        <a:rPr lang="en-US" altLang="zh-TW" sz="2400" b="1" i="0" u="none" strike="noStrike">
                          <a:solidFill>
                            <a:srgbClr val="FFFFFF"/>
                          </a:solidFill>
                          <a:latin typeface="ＭＳ Ｐゴシック"/>
                        </a:rPr>
                        <a:t>(</a:t>
                      </a:r>
                      <a:r>
                        <a:rPr lang="zh-TW" altLang="en-US" sz="2400" b="1" i="0" u="none" strike="noStrike">
                          <a:solidFill>
                            <a:srgbClr val="FFFFFF"/>
                          </a:solidFill>
                          <a:latin typeface="ＭＳ Ｐゴシック"/>
                        </a:rPr>
                        <a:t>木材販売収益</a:t>
                      </a:r>
                      <a:r>
                        <a:rPr lang="en-US" altLang="zh-TW" sz="24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504D"/>
                    </a:solidFill>
                  </a:tcPr>
                </a:tc>
                <a:tc>
                  <a:txBody>
                    <a:bodyPr/>
                    <a:lstStyle/>
                    <a:p>
                      <a:pPr algn="l" fontAlgn="ctr"/>
                      <a:r>
                        <a:rPr lang="en-US" altLang="ja-JP" sz="2400" b="0" i="0" u="none" strike="noStrike">
                          <a:solidFill>
                            <a:srgbClr val="000000"/>
                          </a:solidFill>
                          <a:latin typeface="ＭＳ Ｐゴシック"/>
                        </a:rPr>
                        <a:t>1</a:t>
                      </a:r>
                      <a:r>
                        <a:rPr lang="ja-JP" altLang="en-US" sz="2400" b="0" i="0" u="none" strike="noStrike">
                          <a:solidFill>
                            <a:srgbClr val="000000"/>
                          </a:solidFill>
                          <a:latin typeface="ＭＳ Ｐゴシック"/>
                        </a:rPr>
                        <a:t>本あたり</a:t>
                      </a:r>
                      <a:r>
                        <a:rPr lang="en-US" altLang="ja-JP" sz="2400" b="0" i="0" u="none" strike="noStrike">
                          <a:solidFill>
                            <a:srgbClr val="000000"/>
                          </a:solidFill>
                          <a:latin typeface="ＭＳ Ｐゴシック"/>
                        </a:rPr>
                        <a:t>$50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6B9B8"/>
                    </a:solidFill>
                  </a:tcPr>
                </a:tc>
              </a:tr>
              <a:tr h="576701">
                <a:tc>
                  <a:txBody>
                    <a:bodyPr/>
                    <a:lstStyle/>
                    <a:p>
                      <a:pPr algn="l" fontAlgn="ctr"/>
                      <a:r>
                        <a:rPr lang="zh-TW" altLang="en-US" sz="2400" b="1" i="0" u="none" strike="noStrike">
                          <a:solidFill>
                            <a:srgbClr val="FFFFFF"/>
                          </a:solidFill>
                          <a:latin typeface="ＭＳ Ｐゴシック"/>
                        </a:rPr>
                        <a:t>支出①　</a:t>
                      </a:r>
                      <a:r>
                        <a:rPr lang="en-US" altLang="zh-TW" sz="2400" b="1" i="0" u="none" strike="noStrike">
                          <a:solidFill>
                            <a:srgbClr val="FFFFFF"/>
                          </a:solidFill>
                          <a:latin typeface="ＭＳ Ｐゴシック"/>
                        </a:rPr>
                        <a:t>(</a:t>
                      </a:r>
                      <a:r>
                        <a:rPr lang="zh-TW" altLang="en-US" sz="2400" b="1" i="0" u="none" strike="noStrike">
                          <a:solidFill>
                            <a:srgbClr val="FFFFFF"/>
                          </a:solidFill>
                          <a:latin typeface="ＭＳ Ｐゴシック"/>
                        </a:rPr>
                        <a:t>年間管理費</a:t>
                      </a:r>
                      <a:r>
                        <a:rPr lang="en-US" altLang="zh-TW" sz="24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0504D"/>
                    </a:solidFill>
                  </a:tcPr>
                </a:tc>
                <a:tc>
                  <a:txBody>
                    <a:bodyPr/>
                    <a:lstStyle/>
                    <a:p>
                      <a:pPr algn="l" fontAlgn="ctr"/>
                      <a:r>
                        <a:rPr lang="en-US" altLang="ja-JP" sz="2400" b="0" i="0" u="none" strike="noStrike">
                          <a:solidFill>
                            <a:srgbClr val="000000"/>
                          </a:solidFill>
                          <a:latin typeface="ＭＳ Ｐゴシック"/>
                        </a:rPr>
                        <a:t>1</a:t>
                      </a:r>
                      <a:r>
                        <a:rPr lang="ja-JP" altLang="en-US" sz="2400" b="0" i="0" u="none" strike="noStrike">
                          <a:solidFill>
                            <a:srgbClr val="000000"/>
                          </a:solidFill>
                          <a:latin typeface="ＭＳ Ｐゴシック"/>
                        </a:rPr>
                        <a:t>エーカーあたり</a:t>
                      </a:r>
                      <a:r>
                        <a:rPr lang="en-US" altLang="ja-JP" sz="2400" b="0" i="0" u="none" strike="noStrike">
                          <a:solidFill>
                            <a:srgbClr val="000000"/>
                          </a:solidFill>
                          <a:latin typeface="ＭＳ Ｐゴシック"/>
                        </a:rPr>
                        <a:t>$5</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2DDDC"/>
                    </a:solidFill>
                  </a:tcPr>
                </a:tc>
              </a:tr>
              <a:tr h="576701">
                <a:tc>
                  <a:txBody>
                    <a:bodyPr/>
                    <a:lstStyle/>
                    <a:p>
                      <a:pPr algn="l" fontAlgn="ctr"/>
                      <a:r>
                        <a:rPr lang="zh-TW" altLang="en-US" sz="2400" b="1" i="0" u="none" strike="noStrike">
                          <a:solidFill>
                            <a:srgbClr val="FFFFFF"/>
                          </a:solidFill>
                          <a:latin typeface="ＭＳ Ｐゴシック"/>
                        </a:rPr>
                        <a:t>支出②　</a:t>
                      </a:r>
                      <a:r>
                        <a:rPr lang="en-US" altLang="zh-TW" sz="2400" b="1" i="0" u="none" strike="noStrike">
                          <a:solidFill>
                            <a:srgbClr val="FFFFFF"/>
                          </a:solidFill>
                          <a:latin typeface="ＭＳ Ｐゴシック"/>
                        </a:rPr>
                        <a:t>(</a:t>
                      </a:r>
                      <a:r>
                        <a:rPr lang="zh-TW" altLang="en-US" sz="2400" b="1" i="0" u="none" strike="noStrike">
                          <a:solidFill>
                            <a:srgbClr val="FFFFFF"/>
                          </a:solidFill>
                          <a:latin typeface="ＭＳ Ｐゴシック"/>
                        </a:rPr>
                        <a:t>建設費</a:t>
                      </a:r>
                      <a:r>
                        <a:rPr lang="en-US" altLang="zh-TW" sz="2400" b="1" i="0" u="none" strike="noStrike">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C0504D"/>
                    </a:solidFill>
                  </a:tcPr>
                </a:tc>
                <a:tc>
                  <a:txBody>
                    <a:bodyPr/>
                    <a:lstStyle/>
                    <a:p>
                      <a:pPr algn="l" fontAlgn="ctr"/>
                      <a:r>
                        <a:rPr lang="ja-JP" altLang="en-US" sz="2400" b="0" i="0" u="none" strike="noStrike" dirty="0">
                          <a:solidFill>
                            <a:srgbClr val="000000"/>
                          </a:solidFill>
                          <a:latin typeface="ＭＳ Ｐゴシック"/>
                        </a:rPr>
                        <a:t>道路</a:t>
                      </a:r>
                      <a:r>
                        <a:rPr lang="en-US" altLang="ja-JP" sz="2400" b="0" i="0" u="none" strike="noStrike" dirty="0">
                          <a:solidFill>
                            <a:srgbClr val="000000"/>
                          </a:solidFill>
                          <a:latin typeface="ＭＳ Ｐゴシック"/>
                        </a:rPr>
                        <a:t>1</a:t>
                      </a:r>
                      <a:r>
                        <a:rPr lang="ja-JP" altLang="en-US" sz="2400" b="0" i="0" u="none" strike="noStrike" dirty="0">
                          <a:solidFill>
                            <a:srgbClr val="000000"/>
                          </a:solidFill>
                          <a:latin typeface="ＭＳ Ｐゴシック"/>
                        </a:rPr>
                        <a:t>マイルあたり</a:t>
                      </a:r>
                      <a:r>
                        <a:rPr lang="en-US" altLang="ja-JP" sz="2400" b="0" i="0" u="none" strike="noStrike" dirty="0">
                          <a:solidFill>
                            <a:srgbClr val="000000"/>
                          </a:solidFill>
                          <a:latin typeface="ＭＳ Ｐゴシック"/>
                        </a:rPr>
                        <a:t>$600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E6B9B8"/>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0"/>
            <a:ext cx="8229600" cy="1052736"/>
          </a:xfrm>
        </p:spPr>
        <p:txBody>
          <a:bodyPr>
            <a:normAutofit/>
          </a:bodyPr>
          <a:lstStyle/>
          <a:p>
            <a:r>
              <a:rPr kumimoji="1" lang="ja-JP" altLang="en-US" sz="4800" u="sng" dirty="0" smtClean="0">
                <a:solidFill>
                  <a:schemeClr val="tx2">
                    <a:lumMod val="60000"/>
                    <a:lumOff val="40000"/>
                  </a:schemeClr>
                </a:solidFill>
              </a:rPr>
              <a:t>フィッシング</a:t>
            </a:r>
            <a:endParaRPr kumimoji="1" lang="ja-JP" altLang="en-US" sz="4800" u="sng" dirty="0">
              <a:solidFill>
                <a:schemeClr val="tx2">
                  <a:lumMod val="60000"/>
                  <a:lumOff val="40000"/>
                </a:schemeClr>
              </a:solidFill>
            </a:endParaRPr>
          </a:p>
        </p:txBody>
      </p:sp>
      <p:sp>
        <p:nvSpPr>
          <p:cNvPr id="5" name="テキスト ボックス 4"/>
          <p:cNvSpPr txBox="1"/>
          <p:nvPr/>
        </p:nvSpPr>
        <p:spPr>
          <a:xfrm>
            <a:off x="251520" y="1052736"/>
            <a:ext cx="8640960" cy="1569660"/>
          </a:xfrm>
          <a:prstGeom prst="rect">
            <a:avLst/>
          </a:prstGeom>
          <a:noFill/>
        </p:spPr>
        <p:txBody>
          <a:bodyPr wrap="square" rtlCol="0">
            <a:spAutoFit/>
          </a:bodyPr>
          <a:lstStyle/>
          <a:p>
            <a:r>
              <a:rPr kumimoji="1" lang="ja-JP" altLang="en-US" sz="3200" dirty="0" smtClean="0"/>
              <a:t>森の小川をせめぎ、木々を伐採すれば、釣り人たちにとって魅力的な湖</a:t>
            </a:r>
            <a:r>
              <a:rPr kumimoji="1" lang="en-US" altLang="ja-JP" sz="3200" dirty="0" smtClean="0"/>
              <a:t>(</a:t>
            </a:r>
            <a:r>
              <a:rPr kumimoji="1" lang="ja-JP" altLang="en-US" sz="3200" dirty="0" smtClean="0"/>
              <a:t>フィッシング・サイト</a:t>
            </a:r>
            <a:r>
              <a:rPr kumimoji="1" lang="en-US" altLang="ja-JP" sz="3200" dirty="0" smtClean="0"/>
              <a:t>)</a:t>
            </a:r>
            <a:r>
              <a:rPr kumimoji="1" lang="ja-JP" altLang="en-US" sz="3200" dirty="0" smtClean="0"/>
              <a:t>を作ることもできます。</a:t>
            </a:r>
            <a:endParaRPr kumimoji="1" lang="ja-JP" altLang="en-US" sz="3200" dirty="0"/>
          </a:p>
        </p:txBody>
      </p:sp>
      <p:graphicFrame>
        <p:nvGraphicFramePr>
          <p:cNvPr id="6" name="表 5"/>
          <p:cNvGraphicFramePr>
            <a:graphicFrameLocks noGrp="1"/>
          </p:cNvGraphicFramePr>
          <p:nvPr>
            <p:extLst>
              <p:ext uri="{D42A27DB-BD31-4B8C-83A1-F6EECF244321}">
                <p14:modId xmlns="" xmlns:p14="http://schemas.microsoft.com/office/powerpoint/2010/main" val="3286305612"/>
              </p:ext>
            </p:extLst>
          </p:nvPr>
        </p:nvGraphicFramePr>
        <p:xfrm>
          <a:off x="179512" y="2852936"/>
          <a:ext cx="8712968" cy="3842137"/>
        </p:xfrm>
        <a:graphic>
          <a:graphicData uri="http://schemas.openxmlformats.org/drawingml/2006/table">
            <a:tbl>
              <a:tblPr/>
              <a:tblGrid>
                <a:gridCol w="4032448"/>
                <a:gridCol w="4680520"/>
              </a:tblGrid>
              <a:tr h="562103">
                <a:tc>
                  <a:txBody>
                    <a:bodyPr/>
                    <a:lstStyle/>
                    <a:p>
                      <a:pPr algn="l" fontAlgn="ctr"/>
                      <a:r>
                        <a:rPr lang="ja-JP" altLang="en-US" sz="2400" b="1" i="0" u="none" strike="noStrike" dirty="0">
                          <a:solidFill>
                            <a:srgbClr val="FFFFFF"/>
                          </a:solidFill>
                          <a:latin typeface="ＭＳ Ｐゴシック"/>
                        </a:rPr>
                        <a:t>ビジター人数</a:t>
                      </a:r>
                    </a:p>
                  </a:txBody>
                  <a:tcPr marL="9525" marR="9525" marT="9525"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l" fontAlgn="ctr"/>
                      <a:r>
                        <a:rPr lang="ja-JP" altLang="en-US" sz="2400" b="0" i="0" u="none" strike="noStrike" dirty="0">
                          <a:solidFill>
                            <a:srgbClr val="000000"/>
                          </a:solidFill>
                          <a:latin typeface="ＭＳ Ｐゴシック"/>
                        </a:rPr>
                        <a:t>１</a:t>
                      </a:r>
                      <a:r>
                        <a:rPr lang="ja-JP" altLang="en-US" sz="2400" b="0" i="0" u="none" strike="noStrike" dirty="0" smtClean="0">
                          <a:solidFill>
                            <a:srgbClr val="000000"/>
                          </a:solidFill>
                          <a:latin typeface="ＭＳ Ｐゴシック"/>
                        </a:rPr>
                        <a:t>エーカーあたり年間２人</a:t>
                      </a:r>
                      <a:endParaRPr lang="ja-JP" altLang="en-US" sz="2400" b="0" i="0" u="none" strike="noStrike" dirty="0">
                        <a:solidFill>
                          <a:srgbClr val="000000"/>
                        </a:solidFill>
                        <a:latin typeface="ＭＳ Ｐゴシック"/>
                      </a:endParaRPr>
                    </a:p>
                  </a:txBody>
                  <a:tcPr marL="9525" marR="9525" marT="9525" marB="0" anchor="ctr">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chemeClr val="accent1">
                        <a:lumMod val="40000"/>
                        <a:lumOff val="60000"/>
                      </a:schemeClr>
                    </a:solidFill>
                  </a:tcPr>
                </a:tc>
              </a:tr>
              <a:tr h="290420">
                <a:tc>
                  <a:txBody>
                    <a:bodyPr/>
                    <a:lstStyle/>
                    <a:p>
                      <a:pPr algn="l" fontAlgn="ctr"/>
                      <a:r>
                        <a:rPr lang="ja-JP" altLang="en-US" sz="2400" b="1" i="0" u="none" strike="noStrike" dirty="0" smtClean="0">
                          <a:solidFill>
                            <a:srgbClr val="FFFFFF"/>
                          </a:solidFill>
                          <a:latin typeface="ＭＳ Ｐゴシック"/>
                        </a:rPr>
                        <a:t>伐採される木々</a:t>
                      </a:r>
                      <a:r>
                        <a:rPr lang="ja-JP" altLang="en-US" sz="2400" b="1" i="0" u="none" strike="noStrike" dirty="0">
                          <a:solidFill>
                            <a:srgbClr val="FFFFFF"/>
                          </a:solidFill>
                          <a:latin typeface="ＭＳ Ｐゴシック"/>
                        </a:rPr>
                        <a:t>の本数</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l" fontAlgn="ctr"/>
                      <a:r>
                        <a:rPr lang="ja-JP" altLang="en-US" sz="2400" b="0" i="0" u="none" strike="noStrike" dirty="0" smtClean="0">
                          <a:solidFill>
                            <a:srgbClr val="000000"/>
                          </a:solidFill>
                          <a:latin typeface="ＭＳ Ｐゴシック"/>
                        </a:rPr>
                        <a:t>１エーカーあたり</a:t>
                      </a:r>
                      <a:r>
                        <a:rPr lang="en-US" altLang="ja-JP" sz="2400" b="0" i="0" u="none" strike="noStrike" dirty="0" smtClean="0">
                          <a:solidFill>
                            <a:srgbClr val="000000"/>
                          </a:solidFill>
                          <a:latin typeface="ＭＳ Ｐゴシック"/>
                        </a:rPr>
                        <a:t>150</a:t>
                      </a:r>
                      <a:r>
                        <a:rPr lang="ja-JP" altLang="en-US" sz="2400" b="0" i="0" u="none" strike="noStrike" dirty="0" smtClean="0">
                          <a:solidFill>
                            <a:srgbClr val="000000"/>
                          </a:solidFill>
                          <a:latin typeface="ＭＳ Ｐゴシック"/>
                        </a:rPr>
                        <a:t>本</a:t>
                      </a:r>
                      <a:endParaRPr lang="ja-JP" altLang="en-US" sz="2400" b="0" i="0" u="none" strike="noStrike" dirty="0">
                        <a:solidFill>
                          <a:srgbClr val="000000"/>
                        </a:solidFill>
                        <a:latin typeface="ＭＳ Ｐゴシック"/>
                      </a:endParaRP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20000"/>
                        <a:lumOff val="80000"/>
                      </a:schemeClr>
                    </a:solidFill>
                  </a:tcPr>
                </a:tc>
              </a:tr>
              <a:tr h="843155">
                <a:tc>
                  <a:txBody>
                    <a:bodyPr/>
                    <a:lstStyle/>
                    <a:p>
                      <a:pPr algn="l" fontAlgn="ctr"/>
                      <a:r>
                        <a:rPr lang="ja-JP" altLang="en-US" sz="2400" b="1" i="0" u="none" strike="noStrike">
                          <a:solidFill>
                            <a:srgbClr val="FFFFFF"/>
                          </a:solidFill>
                          <a:latin typeface="ＭＳ Ｐゴシック"/>
                        </a:rPr>
                        <a:t>野生生物の生息数</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l" fontAlgn="ctr"/>
                      <a:r>
                        <a:rPr lang="ja-JP" altLang="en-US" sz="2400" b="0" i="0" u="none" strike="noStrike" dirty="0" smtClean="0">
                          <a:solidFill>
                            <a:srgbClr val="000000"/>
                          </a:solidFill>
                          <a:latin typeface="ＭＳ Ｐゴシック"/>
                        </a:rPr>
                        <a:t>三種の生物すべてが影響を受け、この区域からいなくなる</a:t>
                      </a:r>
                      <a:endParaRPr lang="ja-JP" altLang="en-US" sz="2400" b="0" i="0" u="none" strike="noStrike" dirty="0">
                        <a:solidFill>
                          <a:srgbClr val="000000"/>
                        </a:solidFill>
                        <a:latin typeface="ＭＳ Ｐゴシック"/>
                      </a:endParaRP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40000"/>
                        <a:lumOff val="60000"/>
                      </a:schemeClr>
                    </a:solidFill>
                  </a:tcPr>
                </a:tc>
              </a:tr>
              <a:tr h="562103">
                <a:tc>
                  <a:txBody>
                    <a:bodyPr/>
                    <a:lstStyle/>
                    <a:p>
                      <a:pPr algn="l" fontAlgn="ctr"/>
                      <a:r>
                        <a:rPr lang="ja-JP" altLang="en-US" sz="2400" b="1" i="0" u="none" strike="noStrike" dirty="0" smtClean="0">
                          <a:solidFill>
                            <a:srgbClr val="FFFFFF"/>
                          </a:solidFill>
                          <a:latin typeface="ＭＳ Ｐゴシック"/>
                        </a:rPr>
                        <a:t>収入①　</a:t>
                      </a:r>
                      <a:r>
                        <a:rPr lang="en-US" altLang="ja-JP" sz="2400" b="1" i="0" u="none" strike="noStrike" dirty="0" smtClean="0">
                          <a:solidFill>
                            <a:srgbClr val="FFFFFF"/>
                          </a:solidFill>
                          <a:latin typeface="ＭＳ Ｐゴシック"/>
                        </a:rPr>
                        <a:t>(</a:t>
                      </a:r>
                      <a:r>
                        <a:rPr lang="ja-JP" altLang="en-US" sz="2400" b="1" i="0" u="none" strike="noStrike" dirty="0">
                          <a:solidFill>
                            <a:srgbClr val="FFFFFF"/>
                          </a:solidFill>
                          <a:latin typeface="ＭＳ Ｐゴシック"/>
                        </a:rPr>
                        <a:t>利用料金</a:t>
                      </a:r>
                      <a:r>
                        <a:rPr lang="en-US" altLang="ja-JP" sz="2400" b="1" i="0" u="none" strike="noStrike" dirty="0">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l" fontAlgn="ctr"/>
                      <a:r>
                        <a:rPr lang="ja-JP" altLang="en-US" sz="2400" b="0" i="0" u="none" strike="noStrike" dirty="0">
                          <a:solidFill>
                            <a:srgbClr val="000000"/>
                          </a:solidFill>
                          <a:latin typeface="ＭＳ Ｐゴシック"/>
                        </a:rPr>
                        <a:t>ビジターの入域料　</a:t>
                      </a:r>
                      <a:r>
                        <a:rPr lang="en-US" altLang="ja-JP" sz="2400" b="0" i="0" u="none" strike="noStrike" dirty="0">
                          <a:solidFill>
                            <a:srgbClr val="000000"/>
                          </a:solidFill>
                          <a:latin typeface="ＭＳ Ｐゴシック"/>
                        </a:rPr>
                        <a:t>1</a:t>
                      </a:r>
                      <a:r>
                        <a:rPr lang="ja-JP" altLang="en-US" sz="2400" b="0" i="0" u="none" strike="noStrike" dirty="0" smtClean="0">
                          <a:solidFill>
                            <a:srgbClr val="000000"/>
                          </a:solidFill>
                          <a:latin typeface="ＭＳ Ｐゴシック"/>
                        </a:rPr>
                        <a:t>人あたり</a:t>
                      </a:r>
                      <a:r>
                        <a:rPr lang="en-US" altLang="ja-JP" sz="2400" b="0" i="0" u="none" strike="noStrike" dirty="0">
                          <a:solidFill>
                            <a:srgbClr val="000000"/>
                          </a:solidFill>
                          <a:latin typeface="ＭＳ Ｐゴシック"/>
                        </a:rPr>
                        <a:t>$2.5</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20000"/>
                        <a:lumOff val="80000"/>
                      </a:schemeClr>
                    </a:solidFill>
                  </a:tcPr>
                </a:tc>
              </a:tr>
              <a:tr h="562103">
                <a:tc>
                  <a:txBody>
                    <a:bodyPr/>
                    <a:lstStyle/>
                    <a:p>
                      <a:pPr algn="l" fontAlgn="ctr"/>
                      <a:r>
                        <a:rPr lang="zh-TW" altLang="en-US" sz="2400" b="1" i="0" u="none" strike="noStrike" dirty="0" smtClean="0">
                          <a:solidFill>
                            <a:srgbClr val="FFFFFF"/>
                          </a:solidFill>
                          <a:latin typeface="ＭＳ Ｐゴシック"/>
                        </a:rPr>
                        <a:t>収入</a:t>
                      </a:r>
                      <a:r>
                        <a:rPr lang="ja-JP" altLang="en-US" sz="2400" b="1" i="0" u="none" strike="noStrike" dirty="0" smtClean="0">
                          <a:solidFill>
                            <a:srgbClr val="FFFFFF"/>
                          </a:solidFill>
                          <a:latin typeface="ＭＳ Ｐゴシック"/>
                        </a:rPr>
                        <a:t>②　</a:t>
                      </a:r>
                      <a:r>
                        <a:rPr lang="en-US" altLang="zh-TW" sz="2400" b="1" i="0" u="none" strike="noStrike" dirty="0" smtClean="0">
                          <a:solidFill>
                            <a:srgbClr val="FFFFFF"/>
                          </a:solidFill>
                          <a:latin typeface="ＭＳ Ｐゴシック"/>
                        </a:rPr>
                        <a:t>(</a:t>
                      </a:r>
                      <a:r>
                        <a:rPr lang="zh-TW" altLang="en-US" sz="2400" b="1" i="0" u="none" strike="noStrike" dirty="0">
                          <a:solidFill>
                            <a:srgbClr val="FFFFFF"/>
                          </a:solidFill>
                          <a:latin typeface="ＭＳ Ｐゴシック"/>
                        </a:rPr>
                        <a:t>木材販売収益</a:t>
                      </a:r>
                      <a:r>
                        <a:rPr lang="en-US" altLang="zh-TW" sz="2400" b="1" i="0" u="none" strike="noStrike" dirty="0">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l" fontAlgn="ctr"/>
                      <a:r>
                        <a:rPr lang="en-US" altLang="ja-JP" sz="2400" b="0" i="0" u="none" strike="noStrike" dirty="0">
                          <a:solidFill>
                            <a:srgbClr val="000000"/>
                          </a:solidFill>
                          <a:latin typeface="ＭＳ Ｐゴシック"/>
                        </a:rPr>
                        <a:t>1</a:t>
                      </a:r>
                      <a:r>
                        <a:rPr lang="ja-JP" altLang="en-US" sz="2400" b="0" i="0" u="none" strike="noStrike" dirty="0">
                          <a:solidFill>
                            <a:srgbClr val="000000"/>
                          </a:solidFill>
                          <a:latin typeface="ＭＳ Ｐゴシック"/>
                        </a:rPr>
                        <a:t>本あたり</a:t>
                      </a:r>
                      <a:r>
                        <a:rPr lang="en-US" altLang="ja-JP" sz="2400" b="0" i="0" u="none" strike="noStrike" dirty="0">
                          <a:solidFill>
                            <a:srgbClr val="000000"/>
                          </a:solidFill>
                          <a:latin typeface="ＭＳ Ｐゴシック"/>
                        </a:rPr>
                        <a:t>$50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40000"/>
                        <a:lumOff val="60000"/>
                      </a:schemeClr>
                    </a:solidFill>
                  </a:tcPr>
                </a:tc>
              </a:tr>
              <a:tr h="562103">
                <a:tc>
                  <a:txBody>
                    <a:bodyPr/>
                    <a:lstStyle/>
                    <a:p>
                      <a:pPr algn="l" fontAlgn="ctr"/>
                      <a:r>
                        <a:rPr lang="zh-TW" altLang="en-US" sz="2400" b="1" i="0" u="none" strike="noStrike" dirty="0" smtClean="0">
                          <a:solidFill>
                            <a:srgbClr val="FFFFFF"/>
                          </a:solidFill>
                          <a:latin typeface="ＭＳ Ｐゴシック"/>
                        </a:rPr>
                        <a:t>支出</a:t>
                      </a:r>
                      <a:r>
                        <a:rPr lang="ja-JP" altLang="en-US" sz="2400" b="1" i="0" u="none" strike="noStrike" dirty="0" smtClean="0">
                          <a:solidFill>
                            <a:srgbClr val="FFFFFF"/>
                          </a:solidFill>
                          <a:latin typeface="ＭＳ Ｐゴシック"/>
                        </a:rPr>
                        <a:t>①　</a:t>
                      </a:r>
                      <a:r>
                        <a:rPr lang="en-US" altLang="zh-TW" sz="2400" b="1" i="0" u="none" strike="noStrike" dirty="0" smtClean="0">
                          <a:solidFill>
                            <a:srgbClr val="FFFFFF"/>
                          </a:solidFill>
                          <a:latin typeface="ＭＳ Ｐゴシック"/>
                        </a:rPr>
                        <a:t>(</a:t>
                      </a:r>
                      <a:r>
                        <a:rPr lang="zh-TW" altLang="en-US" sz="2400" b="1" i="0" u="none" strike="noStrike" dirty="0">
                          <a:solidFill>
                            <a:srgbClr val="FFFFFF"/>
                          </a:solidFill>
                          <a:latin typeface="ＭＳ Ｐゴシック"/>
                        </a:rPr>
                        <a:t>年間管理費</a:t>
                      </a:r>
                      <a:r>
                        <a:rPr lang="en-US" altLang="zh-TW" sz="2400" b="1" i="0" u="none" strike="noStrike" dirty="0">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tx2">
                        <a:lumMod val="60000"/>
                        <a:lumOff val="40000"/>
                      </a:schemeClr>
                    </a:solidFill>
                  </a:tcPr>
                </a:tc>
                <a:tc>
                  <a:txBody>
                    <a:bodyPr/>
                    <a:lstStyle/>
                    <a:p>
                      <a:pPr algn="l" fontAlgn="ctr"/>
                      <a:r>
                        <a:rPr lang="en-US" altLang="ja-JP" sz="2400" b="0" i="0" u="none" strike="noStrike" dirty="0">
                          <a:solidFill>
                            <a:srgbClr val="000000"/>
                          </a:solidFill>
                          <a:latin typeface="ＭＳ Ｐゴシック"/>
                        </a:rPr>
                        <a:t>1</a:t>
                      </a:r>
                      <a:r>
                        <a:rPr lang="ja-JP" altLang="en-US" sz="2400" b="0" i="0" u="none" strike="noStrike" dirty="0" smtClean="0">
                          <a:solidFill>
                            <a:srgbClr val="000000"/>
                          </a:solidFill>
                          <a:latin typeface="ＭＳ Ｐゴシック"/>
                        </a:rPr>
                        <a:t>エーカーあたり</a:t>
                      </a:r>
                      <a:r>
                        <a:rPr lang="en-US" altLang="ja-JP" sz="2400" b="0" i="0" u="none" strike="noStrike" dirty="0">
                          <a:solidFill>
                            <a:srgbClr val="000000"/>
                          </a:solidFill>
                          <a:latin typeface="ＭＳ Ｐゴシック"/>
                        </a:rPr>
                        <a:t>$2.5</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1">
                        <a:lumMod val="20000"/>
                        <a:lumOff val="80000"/>
                      </a:schemeClr>
                    </a:solidFill>
                  </a:tcPr>
                </a:tc>
              </a:tr>
              <a:tr h="290420">
                <a:tc>
                  <a:txBody>
                    <a:bodyPr/>
                    <a:lstStyle/>
                    <a:p>
                      <a:pPr algn="l" fontAlgn="ctr"/>
                      <a:r>
                        <a:rPr lang="ja-JP" altLang="en-US" sz="2400" b="1" i="0" u="none" strike="noStrike" dirty="0" smtClean="0">
                          <a:solidFill>
                            <a:srgbClr val="FFFFFF"/>
                          </a:solidFill>
                          <a:latin typeface="ＭＳ Ｐゴシック"/>
                        </a:rPr>
                        <a:t>支出②　</a:t>
                      </a:r>
                      <a:r>
                        <a:rPr lang="en-US" altLang="ja-JP" sz="2400" b="1" i="0" u="none" strike="noStrike" dirty="0" smtClean="0">
                          <a:solidFill>
                            <a:srgbClr val="FFFFFF"/>
                          </a:solidFill>
                          <a:latin typeface="ＭＳ Ｐゴシック"/>
                        </a:rPr>
                        <a:t>(</a:t>
                      </a:r>
                      <a:r>
                        <a:rPr lang="ja-JP" altLang="en-US" sz="2400" b="1" i="0" u="none" strike="noStrike" dirty="0">
                          <a:solidFill>
                            <a:srgbClr val="FFFFFF"/>
                          </a:solidFill>
                          <a:latin typeface="ＭＳ Ｐゴシック"/>
                        </a:rPr>
                        <a:t>建設費</a:t>
                      </a:r>
                      <a:r>
                        <a:rPr lang="en-US" altLang="ja-JP" sz="2400" b="1" i="0" u="none" strike="noStrike" dirty="0">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tx2">
                        <a:lumMod val="60000"/>
                        <a:lumOff val="40000"/>
                      </a:schemeClr>
                    </a:solidFill>
                  </a:tcPr>
                </a:tc>
                <a:tc>
                  <a:txBody>
                    <a:bodyPr/>
                    <a:lstStyle/>
                    <a:p>
                      <a:pPr algn="l" fontAlgn="ctr"/>
                      <a:r>
                        <a:rPr lang="en-US" altLang="ja-JP" sz="2400" b="0" i="0" u="none" strike="noStrike" dirty="0" smtClean="0">
                          <a:solidFill>
                            <a:srgbClr val="000000"/>
                          </a:solidFill>
                          <a:latin typeface="ＭＳ Ｐゴシック"/>
                        </a:rPr>
                        <a:t>1</a:t>
                      </a:r>
                      <a:r>
                        <a:rPr lang="ja-JP" altLang="en-US" sz="2400" b="0" i="0" u="none" strike="noStrike" dirty="0" smtClean="0">
                          <a:solidFill>
                            <a:srgbClr val="000000"/>
                          </a:solidFill>
                          <a:latin typeface="ＭＳ Ｐゴシック"/>
                        </a:rPr>
                        <a:t>エーカーあたり</a:t>
                      </a:r>
                      <a:r>
                        <a:rPr lang="en-US" altLang="ja-JP" sz="2400" b="0" i="0" u="none" strike="noStrike" dirty="0" smtClean="0">
                          <a:solidFill>
                            <a:srgbClr val="000000"/>
                          </a:solidFill>
                          <a:latin typeface="ＭＳ Ｐゴシック"/>
                        </a:rPr>
                        <a:t>$3000</a:t>
                      </a:r>
                      <a:endParaRPr lang="ja-JP" altLang="en-US" sz="2400" b="0" i="0" u="none" strike="noStrike" dirty="0">
                        <a:solidFill>
                          <a:srgbClr val="000000"/>
                        </a:solidFill>
                        <a:latin typeface="ＭＳ Ｐゴシック"/>
                      </a:endParaRP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chemeClr val="accent1">
                        <a:lumMod val="40000"/>
                        <a:lumOff val="60000"/>
                      </a:schemeClr>
                    </a:solidFill>
                  </a:tcPr>
                </a:tc>
              </a:tr>
            </a:tbl>
          </a:graphicData>
        </a:graphic>
      </p:graphicFrame>
    </p:spTree>
    <p:extLst>
      <p:ext uri="{BB962C8B-B14F-4D97-AF65-F5344CB8AC3E}">
        <p14:creationId xmlns="" xmlns:p14="http://schemas.microsoft.com/office/powerpoint/2010/main" val="2597154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9759" y="-163765"/>
            <a:ext cx="8229600" cy="1052736"/>
          </a:xfrm>
        </p:spPr>
        <p:txBody>
          <a:bodyPr>
            <a:normAutofit/>
          </a:bodyPr>
          <a:lstStyle/>
          <a:p>
            <a:r>
              <a:rPr kumimoji="1" lang="ja-JP" altLang="en-US" sz="4800" u="sng" dirty="0" smtClean="0">
                <a:solidFill>
                  <a:srgbClr val="00B050"/>
                </a:solidFill>
              </a:rPr>
              <a:t>木材生産</a:t>
            </a:r>
            <a:endParaRPr kumimoji="1" lang="ja-JP" altLang="en-US" sz="4800" u="sng" dirty="0">
              <a:solidFill>
                <a:srgbClr val="00B050"/>
              </a:solidFill>
            </a:endParaRPr>
          </a:p>
        </p:txBody>
      </p:sp>
      <p:sp>
        <p:nvSpPr>
          <p:cNvPr id="5" name="テキスト ボックス 4"/>
          <p:cNvSpPr txBox="1"/>
          <p:nvPr/>
        </p:nvSpPr>
        <p:spPr>
          <a:xfrm>
            <a:off x="264630" y="764704"/>
            <a:ext cx="8699858" cy="1569660"/>
          </a:xfrm>
          <a:prstGeom prst="rect">
            <a:avLst/>
          </a:prstGeom>
          <a:noFill/>
        </p:spPr>
        <p:txBody>
          <a:bodyPr wrap="square" rtlCol="0">
            <a:spAutoFit/>
          </a:bodyPr>
          <a:lstStyle/>
          <a:p>
            <a:r>
              <a:rPr kumimoji="1" lang="ja-JP" altLang="en-US" sz="3200" dirty="0" smtClean="0"/>
              <a:t>いわゆる「木の畑」の区域です。持続可能な木材生産アプローチを取り</a:t>
            </a:r>
            <a:r>
              <a:rPr lang="ja-JP" altLang="en-US" sz="3200" dirty="0" smtClean="0"/>
              <a:t>、一回あたりの伐採</a:t>
            </a:r>
            <a:r>
              <a:rPr lang="ja-JP" altLang="en-US" sz="3200" dirty="0"/>
              <a:t>量</a:t>
            </a:r>
            <a:r>
              <a:rPr lang="ja-JP" altLang="en-US" sz="3200" dirty="0" smtClean="0"/>
              <a:t>は森林の一部に限られます。生物への影響も最小です。</a:t>
            </a:r>
            <a:endParaRPr kumimoji="1" lang="ja-JP" altLang="en-US" sz="3200" dirty="0"/>
          </a:p>
        </p:txBody>
      </p:sp>
      <p:graphicFrame>
        <p:nvGraphicFramePr>
          <p:cNvPr id="6" name="表 5"/>
          <p:cNvGraphicFramePr>
            <a:graphicFrameLocks noGrp="1"/>
          </p:cNvGraphicFramePr>
          <p:nvPr>
            <p:extLst>
              <p:ext uri="{D42A27DB-BD31-4B8C-83A1-F6EECF244321}">
                <p14:modId xmlns="" xmlns:p14="http://schemas.microsoft.com/office/powerpoint/2010/main" val="3918259293"/>
              </p:ext>
            </p:extLst>
          </p:nvPr>
        </p:nvGraphicFramePr>
        <p:xfrm>
          <a:off x="220728" y="2276872"/>
          <a:ext cx="8712968" cy="4339719"/>
        </p:xfrm>
        <a:graphic>
          <a:graphicData uri="http://schemas.openxmlformats.org/drawingml/2006/table">
            <a:tbl>
              <a:tblPr/>
              <a:tblGrid>
                <a:gridCol w="4032448"/>
                <a:gridCol w="4680520"/>
              </a:tblGrid>
              <a:tr h="562103">
                <a:tc>
                  <a:txBody>
                    <a:bodyPr/>
                    <a:lstStyle/>
                    <a:p>
                      <a:pPr algn="l" fontAlgn="ctr"/>
                      <a:r>
                        <a:rPr lang="ja-JP" altLang="en-US" sz="2400" b="1" i="0" u="none" strike="noStrike" dirty="0">
                          <a:solidFill>
                            <a:srgbClr val="FFFFFF"/>
                          </a:solidFill>
                          <a:latin typeface="ＭＳ Ｐゴシック"/>
                        </a:rPr>
                        <a:t>ビジター人数</a:t>
                      </a:r>
                    </a:p>
                  </a:txBody>
                  <a:tcPr marL="9525" marR="9525" marT="9525"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l" fontAlgn="ctr"/>
                      <a:r>
                        <a:rPr lang="en-US" altLang="ja-JP" sz="2400" b="0" i="0" u="none" strike="noStrike" dirty="0" smtClean="0">
                          <a:solidFill>
                            <a:srgbClr val="000000"/>
                          </a:solidFill>
                          <a:latin typeface="ＭＳ Ｐゴシック"/>
                        </a:rPr>
                        <a:t>1</a:t>
                      </a:r>
                      <a:r>
                        <a:rPr lang="ja-JP" altLang="en-US" sz="2400" b="0" i="0" u="none" strike="noStrike" dirty="0" smtClean="0">
                          <a:solidFill>
                            <a:srgbClr val="000000"/>
                          </a:solidFill>
                          <a:latin typeface="ＭＳ Ｐゴシック"/>
                        </a:rPr>
                        <a:t>エーカーあたり年間５人</a:t>
                      </a:r>
                      <a:endParaRPr lang="ja-JP" altLang="en-US" sz="2400" b="0" i="0" u="none" strike="noStrike" dirty="0">
                        <a:solidFill>
                          <a:srgbClr val="000000"/>
                        </a:solidFill>
                        <a:latin typeface="ＭＳ Ｐゴシック"/>
                      </a:endParaRPr>
                    </a:p>
                  </a:txBody>
                  <a:tcPr marL="9525" marR="9525" marT="9525" marB="0" anchor="ctr">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chemeClr val="accent3">
                        <a:lumMod val="60000"/>
                        <a:lumOff val="40000"/>
                      </a:schemeClr>
                    </a:solidFill>
                  </a:tcPr>
                </a:tc>
              </a:tr>
              <a:tr h="290420">
                <a:tc>
                  <a:txBody>
                    <a:bodyPr/>
                    <a:lstStyle/>
                    <a:p>
                      <a:pPr algn="l" fontAlgn="ctr"/>
                      <a:r>
                        <a:rPr lang="ja-JP" altLang="en-US" sz="2400" b="1" i="0" u="none" strike="noStrike" dirty="0" smtClean="0">
                          <a:solidFill>
                            <a:srgbClr val="FFFFFF"/>
                          </a:solidFill>
                          <a:latin typeface="ＭＳ Ｐゴシック"/>
                        </a:rPr>
                        <a:t>伐採される木々①　</a:t>
                      </a:r>
                      <a:r>
                        <a:rPr lang="en-US" altLang="ja-JP" sz="2400" b="1" i="0" u="none" strike="noStrike" dirty="0" smtClean="0">
                          <a:solidFill>
                            <a:srgbClr val="FFFFFF"/>
                          </a:solidFill>
                          <a:latin typeface="ＭＳ Ｐゴシック"/>
                        </a:rPr>
                        <a:t>(</a:t>
                      </a:r>
                      <a:r>
                        <a:rPr lang="ja-JP" altLang="en-US" sz="2400" b="1" i="0" u="none" strike="noStrike" dirty="0" smtClean="0">
                          <a:solidFill>
                            <a:srgbClr val="FFFFFF"/>
                          </a:solidFill>
                          <a:latin typeface="ＭＳ Ｐゴシック"/>
                        </a:rPr>
                        <a:t>初年度の道路建設</a:t>
                      </a:r>
                      <a:r>
                        <a:rPr lang="en-US" altLang="ja-JP" sz="2400" b="1" i="0" u="none" strike="noStrike" dirty="0" smtClean="0">
                          <a:solidFill>
                            <a:srgbClr val="FFFFFF"/>
                          </a:solidFill>
                          <a:latin typeface="ＭＳ Ｐゴシック"/>
                        </a:rPr>
                        <a:t>)</a:t>
                      </a:r>
                      <a:endParaRPr lang="ja-JP" altLang="en-US" sz="2400" b="1" i="0" u="none" strike="noStrike" dirty="0">
                        <a:solidFill>
                          <a:srgbClr val="FFFFFF"/>
                        </a:solidFill>
                        <a:latin typeface="ＭＳ Ｐゴシック"/>
                      </a:endParaRP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l" fontAlgn="ctr"/>
                      <a:r>
                        <a:rPr lang="en-US" altLang="ja-JP" sz="2400" b="0" i="0" u="none" strike="noStrike" dirty="0" smtClean="0">
                          <a:solidFill>
                            <a:srgbClr val="000000"/>
                          </a:solidFill>
                          <a:latin typeface="ＭＳ Ｐゴシック"/>
                        </a:rPr>
                        <a:t>1</a:t>
                      </a:r>
                      <a:r>
                        <a:rPr lang="ja-JP" altLang="en-US" sz="2400" b="0" i="0" u="none" strike="noStrike" dirty="0" smtClean="0">
                          <a:solidFill>
                            <a:srgbClr val="000000"/>
                          </a:solidFill>
                          <a:latin typeface="ＭＳ Ｐゴシック"/>
                        </a:rPr>
                        <a:t>マイルあたり</a:t>
                      </a:r>
                      <a:r>
                        <a:rPr lang="en-US" altLang="ja-JP" sz="2400" b="0" i="0" u="none" strike="noStrike" dirty="0" smtClean="0">
                          <a:solidFill>
                            <a:srgbClr val="000000"/>
                          </a:solidFill>
                          <a:latin typeface="ＭＳ Ｐゴシック"/>
                        </a:rPr>
                        <a:t>217</a:t>
                      </a:r>
                      <a:r>
                        <a:rPr lang="ja-JP" altLang="en-US" sz="2400" b="0" i="0" u="none" strike="noStrike" dirty="0" smtClean="0">
                          <a:solidFill>
                            <a:srgbClr val="000000"/>
                          </a:solidFill>
                          <a:latin typeface="ＭＳ Ｐゴシック"/>
                        </a:rPr>
                        <a:t>本</a:t>
                      </a:r>
                      <a:endParaRPr lang="ja-JP" altLang="en-US" sz="2400" b="0" i="0" u="none" strike="noStrike" dirty="0">
                        <a:solidFill>
                          <a:srgbClr val="000000"/>
                        </a:solidFill>
                        <a:latin typeface="ＭＳ Ｐゴシック"/>
                      </a:endParaRP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40000"/>
                        <a:lumOff val="60000"/>
                      </a:schemeClr>
                    </a:solidFill>
                  </a:tcPr>
                </a:tc>
              </a:tr>
              <a:tr h="290420">
                <a:tc>
                  <a:txBody>
                    <a:bodyPr/>
                    <a:lstStyle/>
                    <a:p>
                      <a:pPr algn="l" fontAlgn="ctr"/>
                      <a:r>
                        <a:rPr lang="ja-JP" altLang="en-US" sz="2400" b="1" i="0" u="none" strike="noStrike" dirty="0" smtClean="0">
                          <a:solidFill>
                            <a:srgbClr val="FFFFFF"/>
                          </a:solidFill>
                          <a:latin typeface="ＭＳ Ｐゴシック"/>
                        </a:rPr>
                        <a:t>伐採される木々②</a:t>
                      </a:r>
                      <a:r>
                        <a:rPr lang="en-US" altLang="ja-JP" sz="2400" b="1" i="0" u="none" strike="noStrike" dirty="0" smtClean="0">
                          <a:solidFill>
                            <a:srgbClr val="FFFFFF"/>
                          </a:solidFill>
                          <a:latin typeface="ＭＳ Ｐゴシック"/>
                        </a:rPr>
                        <a:t>(</a:t>
                      </a:r>
                      <a:r>
                        <a:rPr lang="ja-JP" altLang="en-US" sz="2400" b="1" i="0" u="none" strike="noStrike" dirty="0" smtClean="0">
                          <a:solidFill>
                            <a:srgbClr val="FFFFFF"/>
                          </a:solidFill>
                          <a:latin typeface="ＭＳ Ｐゴシック"/>
                        </a:rPr>
                        <a:t>生産収穫</a:t>
                      </a:r>
                      <a:r>
                        <a:rPr lang="en-US" altLang="ja-JP" sz="2400" b="1" i="0" u="none" strike="noStrike" dirty="0" smtClean="0">
                          <a:solidFill>
                            <a:srgbClr val="FFFFFF"/>
                          </a:solidFill>
                          <a:latin typeface="ＭＳ Ｐゴシック"/>
                        </a:rPr>
                        <a:t>)</a:t>
                      </a:r>
                      <a:endParaRPr lang="ja-JP" altLang="en-US" sz="2400" b="1" i="0" u="none" strike="noStrike" dirty="0">
                        <a:solidFill>
                          <a:srgbClr val="FFFFFF"/>
                        </a:solidFill>
                        <a:latin typeface="ＭＳ Ｐゴシック"/>
                      </a:endParaRP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l" fontAlgn="ctr"/>
                      <a:r>
                        <a:rPr lang="en-US" altLang="ja-JP" sz="2400" b="0" i="0" u="none" strike="noStrike" dirty="0" smtClean="0">
                          <a:solidFill>
                            <a:srgbClr val="000000"/>
                          </a:solidFill>
                          <a:latin typeface="ＭＳ Ｐゴシック"/>
                        </a:rPr>
                        <a:t>1</a:t>
                      </a:r>
                      <a:r>
                        <a:rPr lang="ja-JP" altLang="en-US" sz="2400" b="0" i="0" u="none" strike="noStrike" dirty="0" smtClean="0">
                          <a:solidFill>
                            <a:srgbClr val="000000"/>
                          </a:solidFill>
                          <a:latin typeface="ＭＳ Ｐゴシック"/>
                        </a:rPr>
                        <a:t>エーカーあたり</a:t>
                      </a:r>
                      <a:r>
                        <a:rPr lang="en-US" altLang="ja-JP" sz="2400" b="0" i="0" u="none" strike="noStrike" dirty="0" smtClean="0">
                          <a:solidFill>
                            <a:srgbClr val="000000"/>
                          </a:solidFill>
                          <a:latin typeface="ＭＳ Ｐゴシック"/>
                        </a:rPr>
                        <a:t>4</a:t>
                      </a:r>
                      <a:r>
                        <a:rPr lang="ja-JP" altLang="en-US" sz="2400" b="0" i="0" u="none" strike="noStrike" dirty="0" smtClean="0">
                          <a:solidFill>
                            <a:srgbClr val="000000"/>
                          </a:solidFill>
                          <a:latin typeface="ＭＳ Ｐゴシック"/>
                        </a:rPr>
                        <a:t>本</a:t>
                      </a:r>
                      <a:endParaRPr lang="ja-JP" altLang="en-US" sz="2400" b="0" i="0" u="none" strike="noStrike" dirty="0">
                        <a:solidFill>
                          <a:srgbClr val="000000"/>
                        </a:solidFill>
                        <a:latin typeface="ＭＳ Ｐゴシック"/>
                      </a:endParaRP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60000"/>
                        <a:lumOff val="40000"/>
                      </a:schemeClr>
                    </a:solidFill>
                  </a:tcPr>
                </a:tc>
              </a:tr>
              <a:tr h="599692">
                <a:tc>
                  <a:txBody>
                    <a:bodyPr/>
                    <a:lstStyle/>
                    <a:p>
                      <a:pPr algn="l" fontAlgn="ctr"/>
                      <a:r>
                        <a:rPr lang="ja-JP" altLang="en-US" sz="2400" b="1" i="0" u="none" strike="noStrike" dirty="0">
                          <a:solidFill>
                            <a:srgbClr val="FFFFFF"/>
                          </a:solidFill>
                          <a:latin typeface="ＭＳ Ｐゴシック"/>
                        </a:rPr>
                        <a:t>野生生物の生息数</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l" fontAlgn="ctr"/>
                      <a:r>
                        <a:rPr lang="ja-JP" altLang="en-US" sz="2400" b="0" i="0" u="none" strike="noStrike" dirty="0" smtClean="0">
                          <a:solidFill>
                            <a:srgbClr val="000000"/>
                          </a:solidFill>
                          <a:latin typeface="ＭＳ Ｐゴシック"/>
                        </a:rPr>
                        <a:t>三種の指標生物への影響は最小</a:t>
                      </a:r>
                      <a:endParaRPr lang="ja-JP" altLang="en-US" sz="2400" b="0" i="0" u="none" strike="noStrike" dirty="0">
                        <a:solidFill>
                          <a:srgbClr val="000000"/>
                        </a:solidFill>
                        <a:latin typeface="ＭＳ Ｐゴシック"/>
                      </a:endParaRP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40000"/>
                        <a:lumOff val="60000"/>
                      </a:schemeClr>
                    </a:solidFill>
                  </a:tcPr>
                </a:tc>
              </a:tr>
              <a:tr h="562103">
                <a:tc>
                  <a:txBody>
                    <a:bodyPr/>
                    <a:lstStyle/>
                    <a:p>
                      <a:pPr algn="l" fontAlgn="ctr"/>
                      <a:r>
                        <a:rPr lang="ja-JP" altLang="en-US" sz="2400" b="1" i="0" u="none" strike="noStrike" dirty="0" smtClean="0">
                          <a:solidFill>
                            <a:srgbClr val="FFFFFF"/>
                          </a:solidFill>
                          <a:latin typeface="ＭＳ Ｐゴシック"/>
                        </a:rPr>
                        <a:t>収入①　</a:t>
                      </a:r>
                      <a:r>
                        <a:rPr lang="en-US" altLang="ja-JP" sz="2400" b="1" i="0" u="none" strike="noStrike" dirty="0" smtClean="0">
                          <a:solidFill>
                            <a:srgbClr val="FFFFFF"/>
                          </a:solidFill>
                          <a:latin typeface="ＭＳ Ｐゴシック"/>
                        </a:rPr>
                        <a:t>(</a:t>
                      </a:r>
                      <a:r>
                        <a:rPr lang="ja-JP" altLang="en-US" sz="2400" b="1" i="0" u="none" strike="noStrike" dirty="0">
                          <a:solidFill>
                            <a:srgbClr val="FFFFFF"/>
                          </a:solidFill>
                          <a:latin typeface="ＭＳ Ｐゴシック"/>
                        </a:rPr>
                        <a:t>利用料金</a:t>
                      </a:r>
                      <a:r>
                        <a:rPr lang="en-US" altLang="ja-JP" sz="2400" b="1" i="0" u="none" strike="noStrike" dirty="0">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l" fontAlgn="ctr"/>
                      <a:r>
                        <a:rPr lang="ja-JP" altLang="en-US" sz="2400" b="0" i="0" u="none" strike="noStrike" dirty="0">
                          <a:solidFill>
                            <a:srgbClr val="000000"/>
                          </a:solidFill>
                          <a:latin typeface="ＭＳ Ｐゴシック"/>
                        </a:rPr>
                        <a:t>ビジターの入域料　</a:t>
                      </a:r>
                      <a:r>
                        <a:rPr lang="en-US" altLang="ja-JP" sz="2400" b="0" i="0" u="none" strike="noStrike" dirty="0">
                          <a:solidFill>
                            <a:srgbClr val="000000"/>
                          </a:solidFill>
                          <a:latin typeface="ＭＳ Ｐゴシック"/>
                        </a:rPr>
                        <a:t>1</a:t>
                      </a:r>
                      <a:r>
                        <a:rPr lang="ja-JP" altLang="en-US" sz="2400" b="0" i="0" u="none" strike="noStrike" dirty="0" smtClean="0">
                          <a:solidFill>
                            <a:srgbClr val="000000"/>
                          </a:solidFill>
                          <a:latin typeface="ＭＳ Ｐゴシック"/>
                        </a:rPr>
                        <a:t>人あたり</a:t>
                      </a:r>
                      <a:r>
                        <a:rPr lang="en-US" altLang="ja-JP" sz="2400" b="0" i="0" u="none" strike="noStrike" dirty="0" smtClean="0">
                          <a:solidFill>
                            <a:srgbClr val="000000"/>
                          </a:solidFill>
                          <a:latin typeface="ＭＳ Ｐゴシック"/>
                        </a:rPr>
                        <a:t>$2</a:t>
                      </a:r>
                      <a:endParaRPr lang="en-US" altLang="ja-JP" sz="2400" b="0" i="0" u="none" strike="noStrike" dirty="0">
                        <a:solidFill>
                          <a:srgbClr val="000000"/>
                        </a:solidFill>
                        <a:latin typeface="ＭＳ Ｐゴシック"/>
                      </a:endParaRP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60000"/>
                        <a:lumOff val="40000"/>
                      </a:schemeClr>
                    </a:solidFill>
                  </a:tcPr>
                </a:tc>
              </a:tr>
              <a:tr h="562103">
                <a:tc>
                  <a:txBody>
                    <a:bodyPr/>
                    <a:lstStyle/>
                    <a:p>
                      <a:pPr algn="l" fontAlgn="ctr"/>
                      <a:r>
                        <a:rPr lang="zh-TW" altLang="en-US" sz="2400" b="1" i="0" u="none" strike="noStrike" dirty="0" smtClean="0">
                          <a:solidFill>
                            <a:srgbClr val="FFFFFF"/>
                          </a:solidFill>
                          <a:latin typeface="ＭＳ Ｐゴシック"/>
                        </a:rPr>
                        <a:t>収入</a:t>
                      </a:r>
                      <a:r>
                        <a:rPr lang="ja-JP" altLang="en-US" sz="2400" b="1" i="0" u="none" strike="noStrike" dirty="0" smtClean="0">
                          <a:solidFill>
                            <a:srgbClr val="FFFFFF"/>
                          </a:solidFill>
                          <a:latin typeface="ＭＳ Ｐゴシック"/>
                        </a:rPr>
                        <a:t>②　</a:t>
                      </a:r>
                      <a:r>
                        <a:rPr lang="en-US" altLang="zh-TW" sz="2400" b="1" i="0" u="none" strike="noStrike" dirty="0" smtClean="0">
                          <a:solidFill>
                            <a:srgbClr val="FFFFFF"/>
                          </a:solidFill>
                          <a:latin typeface="ＭＳ Ｐゴシック"/>
                        </a:rPr>
                        <a:t>(</a:t>
                      </a:r>
                      <a:r>
                        <a:rPr lang="zh-TW" altLang="en-US" sz="2400" b="1" i="0" u="none" strike="noStrike" dirty="0">
                          <a:solidFill>
                            <a:srgbClr val="FFFFFF"/>
                          </a:solidFill>
                          <a:latin typeface="ＭＳ Ｐゴシック"/>
                        </a:rPr>
                        <a:t>木材販売収益</a:t>
                      </a:r>
                      <a:r>
                        <a:rPr lang="en-US" altLang="zh-TW" sz="2400" b="1" i="0" u="none" strike="noStrike" dirty="0">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l" fontAlgn="ctr"/>
                      <a:r>
                        <a:rPr lang="en-US" altLang="ja-JP" sz="2400" b="0" i="0" u="none" strike="noStrike" dirty="0">
                          <a:solidFill>
                            <a:srgbClr val="000000"/>
                          </a:solidFill>
                          <a:latin typeface="ＭＳ Ｐゴシック"/>
                        </a:rPr>
                        <a:t>1</a:t>
                      </a:r>
                      <a:r>
                        <a:rPr lang="ja-JP" altLang="en-US" sz="2400" b="0" i="0" u="none" strike="noStrike" dirty="0">
                          <a:solidFill>
                            <a:srgbClr val="000000"/>
                          </a:solidFill>
                          <a:latin typeface="ＭＳ Ｐゴシック"/>
                        </a:rPr>
                        <a:t>本あたり</a:t>
                      </a:r>
                      <a:r>
                        <a:rPr lang="en-US" altLang="ja-JP" sz="2400" b="0" i="0" u="none" strike="noStrike" dirty="0">
                          <a:solidFill>
                            <a:srgbClr val="000000"/>
                          </a:solidFill>
                          <a:latin typeface="ＭＳ Ｐゴシック"/>
                        </a:rPr>
                        <a:t>$50</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40000"/>
                        <a:lumOff val="60000"/>
                      </a:schemeClr>
                    </a:solidFill>
                  </a:tcPr>
                </a:tc>
              </a:tr>
              <a:tr h="562103">
                <a:tc>
                  <a:txBody>
                    <a:bodyPr/>
                    <a:lstStyle/>
                    <a:p>
                      <a:pPr algn="l" fontAlgn="ctr"/>
                      <a:r>
                        <a:rPr lang="zh-TW" altLang="en-US" sz="2400" b="1" i="0" u="none" strike="noStrike" dirty="0" smtClean="0">
                          <a:solidFill>
                            <a:srgbClr val="FFFFFF"/>
                          </a:solidFill>
                          <a:latin typeface="ＭＳ Ｐゴシック"/>
                        </a:rPr>
                        <a:t>支出</a:t>
                      </a:r>
                      <a:r>
                        <a:rPr lang="ja-JP" altLang="en-US" sz="2400" b="1" i="0" u="none" strike="noStrike" dirty="0" smtClean="0">
                          <a:solidFill>
                            <a:srgbClr val="FFFFFF"/>
                          </a:solidFill>
                          <a:latin typeface="ＭＳ Ｐゴシック"/>
                        </a:rPr>
                        <a:t>①　</a:t>
                      </a:r>
                      <a:r>
                        <a:rPr lang="en-US" altLang="zh-TW" sz="2400" b="1" i="0" u="none" strike="noStrike" dirty="0" smtClean="0">
                          <a:solidFill>
                            <a:srgbClr val="FFFFFF"/>
                          </a:solidFill>
                          <a:latin typeface="ＭＳ Ｐゴシック"/>
                        </a:rPr>
                        <a:t>(</a:t>
                      </a:r>
                      <a:r>
                        <a:rPr lang="zh-TW" altLang="en-US" sz="2400" b="1" i="0" u="none" strike="noStrike" dirty="0">
                          <a:solidFill>
                            <a:srgbClr val="FFFFFF"/>
                          </a:solidFill>
                          <a:latin typeface="ＭＳ Ｐゴシック"/>
                        </a:rPr>
                        <a:t>年間管理費</a:t>
                      </a:r>
                      <a:r>
                        <a:rPr lang="en-US" altLang="zh-TW" sz="2400" b="1" i="0" u="none" strike="noStrike" dirty="0">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l" fontAlgn="ctr"/>
                      <a:r>
                        <a:rPr lang="en-US" altLang="ja-JP" sz="2400" b="0" i="0" u="none" strike="noStrike" dirty="0">
                          <a:solidFill>
                            <a:srgbClr val="000000"/>
                          </a:solidFill>
                          <a:latin typeface="ＭＳ Ｐゴシック"/>
                        </a:rPr>
                        <a:t>1</a:t>
                      </a:r>
                      <a:r>
                        <a:rPr lang="ja-JP" altLang="en-US" sz="2400" b="0" i="0" u="none" strike="noStrike" dirty="0" smtClean="0">
                          <a:solidFill>
                            <a:srgbClr val="000000"/>
                          </a:solidFill>
                          <a:latin typeface="ＭＳ Ｐゴシック"/>
                        </a:rPr>
                        <a:t>エーカーあたり</a:t>
                      </a:r>
                      <a:r>
                        <a:rPr lang="en-US" altLang="ja-JP" sz="2400" b="0" i="0" u="none" strike="noStrike" dirty="0" smtClean="0">
                          <a:solidFill>
                            <a:srgbClr val="000000"/>
                          </a:solidFill>
                          <a:latin typeface="ＭＳ Ｐゴシック"/>
                        </a:rPr>
                        <a:t>$5</a:t>
                      </a:r>
                      <a:endParaRPr lang="en-US" altLang="ja-JP" sz="2400" b="0" i="0" u="none" strike="noStrike" dirty="0">
                        <a:solidFill>
                          <a:srgbClr val="000000"/>
                        </a:solidFill>
                        <a:latin typeface="ＭＳ Ｐゴシック"/>
                      </a:endParaRP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60000"/>
                        <a:lumOff val="40000"/>
                      </a:schemeClr>
                    </a:solidFill>
                  </a:tcPr>
                </a:tc>
              </a:tr>
              <a:tr h="290420">
                <a:tc>
                  <a:txBody>
                    <a:bodyPr/>
                    <a:lstStyle/>
                    <a:p>
                      <a:pPr algn="l" fontAlgn="ctr"/>
                      <a:r>
                        <a:rPr lang="ja-JP" altLang="en-US" sz="2400" b="1" i="0" u="none" strike="noStrike" dirty="0" smtClean="0">
                          <a:solidFill>
                            <a:srgbClr val="FFFFFF"/>
                          </a:solidFill>
                          <a:latin typeface="ＭＳ Ｐゴシック"/>
                        </a:rPr>
                        <a:t>支出②　</a:t>
                      </a:r>
                      <a:r>
                        <a:rPr lang="en-US" altLang="ja-JP" sz="2400" b="1" i="0" u="none" strike="noStrike" dirty="0" smtClean="0">
                          <a:solidFill>
                            <a:srgbClr val="FFFFFF"/>
                          </a:solidFill>
                          <a:latin typeface="ＭＳ Ｐゴシック"/>
                        </a:rPr>
                        <a:t>(</a:t>
                      </a:r>
                      <a:r>
                        <a:rPr lang="ja-JP" altLang="en-US" sz="2400" b="1" i="0" u="none" strike="noStrike" dirty="0">
                          <a:solidFill>
                            <a:srgbClr val="FFFFFF"/>
                          </a:solidFill>
                          <a:latin typeface="ＭＳ Ｐゴシック"/>
                        </a:rPr>
                        <a:t>建設費</a:t>
                      </a:r>
                      <a:r>
                        <a:rPr lang="en-US" altLang="ja-JP" sz="2400" b="1" i="0" u="none" strike="noStrike" dirty="0">
                          <a:solidFill>
                            <a:srgbClr val="FFFFFF"/>
                          </a:solidFill>
                          <a:latin typeface="ＭＳ Ｐゴシック"/>
                        </a:rPr>
                        <a:t>)</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chemeClr val="accent3">
                        <a:lumMod val="75000"/>
                      </a:schemeClr>
                    </a:solidFill>
                  </a:tcPr>
                </a:tc>
                <a:tc>
                  <a:txBody>
                    <a:bodyPr/>
                    <a:lstStyle/>
                    <a:p>
                      <a:pPr algn="l" fontAlgn="ctr"/>
                      <a:r>
                        <a:rPr lang="en-US" altLang="ja-JP" sz="2400" b="0" i="0" u="none" strike="noStrike" dirty="0" smtClean="0">
                          <a:solidFill>
                            <a:srgbClr val="000000"/>
                          </a:solidFill>
                          <a:latin typeface="ＭＳ Ｐゴシック"/>
                        </a:rPr>
                        <a:t>1</a:t>
                      </a:r>
                      <a:r>
                        <a:rPr lang="ja-JP" altLang="en-US" sz="2400" b="0" i="0" u="none" strike="noStrike" dirty="0" smtClean="0">
                          <a:solidFill>
                            <a:srgbClr val="000000"/>
                          </a:solidFill>
                          <a:latin typeface="ＭＳ Ｐゴシック"/>
                        </a:rPr>
                        <a:t>エーカーあたり</a:t>
                      </a:r>
                      <a:r>
                        <a:rPr lang="en-US" altLang="ja-JP" sz="2400" b="0" i="0" u="none" strike="noStrike" dirty="0" smtClean="0">
                          <a:solidFill>
                            <a:srgbClr val="000000"/>
                          </a:solidFill>
                          <a:latin typeface="ＭＳ Ｐゴシック"/>
                        </a:rPr>
                        <a:t>$600</a:t>
                      </a:r>
                      <a:endParaRPr lang="ja-JP" altLang="en-US" sz="2400" b="0" i="0" u="none" strike="noStrike" dirty="0">
                        <a:solidFill>
                          <a:srgbClr val="000000"/>
                        </a:solidFill>
                        <a:latin typeface="ＭＳ Ｐゴシック"/>
                      </a:endParaRP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chemeClr val="accent3">
                        <a:lumMod val="40000"/>
                        <a:lumOff val="60000"/>
                      </a:schemeClr>
                    </a:solidFill>
                  </a:tcPr>
                </a:tc>
              </a:tr>
            </a:tbl>
          </a:graphicData>
        </a:graphic>
      </p:graphicFrame>
    </p:spTree>
    <p:extLst>
      <p:ext uri="{BB962C8B-B14F-4D97-AF65-F5344CB8AC3E}">
        <p14:creationId xmlns="" xmlns:p14="http://schemas.microsoft.com/office/powerpoint/2010/main" val="2621588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840</TotalTime>
  <Words>1085</Words>
  <Application>Microsoft Office PowerPoint</Application>
  <PresentationFormat>画面に合わせる (4:3)</PresentationFormat>
  <Paragraphs>99</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（プーさんの森）森林計画　</vt:lpstr>
      <vt:lpstr>野生生物の保護地区</vt:lpstr>
      <vt:lpstr>トレイル</vt:lpstr>
      <vt:lpstr>キャンプ地</vt:lpstr>
      <vt:lpstr>ハンティング</vt:lpstr>
      <vt:lpstr>フィッシング</vt:lpstr>
      <vt:lpstr>木材生産</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野生動物の保護地区</dc:title>
  <dc:creator>hobby</dc:creator>
  <cp:lastModifiedBy>Windows ユーザー</cp:lastModifiedBy>
  <cp:revision>21</cp:revision>
  <dcterms:created xsi:type="dcterms:W3CDTF">2012-11-17T02:07:07Z</dcterms:created>
  <dcterms:modified xsi:type="dcterms:W3CDTF">2012-11-18T01:57:00Z</dcterms:modified>
</cp:coreProperties>
</file>